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7" r:id="rId2"/>
    <p:sldId id="303" r:id="rId3"/>
    <p:sldId id="308" r:id="rId4"/>
    <p:sldId id="298" r:id="rId5"/>
    <p:sldId id="327" r:id="rId6"/>
    <p:sldId id="326" r:id="rId7"/>
    <p:sldId id="300" r:id="rId8"/>
    <p:sldId id="299" r:id="rId9"/>
    <p:sldId id="304" r:id="rId10"/>
    <p:sldId id="310" r:id="rId11"/>
    <p:sldId id="312" r:id="rId12"/>
    <p:sldId id="314" r:id="rId13"/>
    <p:sldId id="315" r:id="rId14"/>
    <p:sldId id="316" r:id="rId15"/>
    <p:sldId id="318" r:id="rId16"/>
    <p:sldId id="328" r:id="rId17"/>
    <p:sldId id="319" r:id="rId18"/>
    <p:sldId id="301" r:id="rId19"/>
    <p:sldId id="307" r:id="rId20"/>
    <p:sldId id="306" r:id="rId21"/>
    <p:sldId id="320" r:id="rId22"/>
    <p:sldId id="321" r:id="rId23"/>
    <p:sldId id="32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FE7EB-EABA-4832-9346-416C56DAE6CF}" v="21" dt="2026-05-20T06:00:1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938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>
        <p:guide orient="horz" pos="39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Paolazzi" userId="07f41aea-63f0-4213-9d75-8ee9b4356fcf" providerId="ADAL" clId="{47FD9DCE-7376-4DC3-8A56-F1BB2B19849C}"/>
    <pc:docChg chg="custSel modSld">
      <pc:chgData name="Luca Paolazzi" userId="07f41aea-63f0-4213-9d75-8ee9b4356fcf" providerId="ADAL" clId="{47FD9DCE-7376-4DC3-8A56-F1BB2B19849C}" dt="2026-05-20T06:06:09.895" v="97" actId="1076"/>
      <pc:docMkLst>
        <pc:docMk/>
      </pc:docMkLst>
      <pc:sldChg chg="modSp mod">
        <pc:chgData name="Luca Paolazzi" userId="07f41aea-63f0-4213-9d75-8ee9b4356fcf" providerId="ADAL" clId="{47FD9DCE-7376-4DC3-8A56-F1BB2B19849C}" dt="2026-05-20T06:00:40.434" v="53" actId="20577"/>
        <pc:sldMkLst>
          <pc:docMk/>
          <pc:sldMk cId="1527327793" sldId="267"/>
        </pc:sldMkLst>
        <pc:spChg chg="mod">
          <ac:chgData name="Luca Paolazzi" userId="07f41aea-63f0-4213-9d75-8ee9b4356fcf" providerId="ADAL" clId="{47FD9DCE-7376-4DC3-8A56-F1BB2B19849C}" dt="2026-05-20T06:00:40.434" v="53" actId="20577"/>
          <ac:spMkLst>
            <pc:docMk/>
            <pc:sldMk cId="1527327793" sldId="267"/>
            <ac:spMk id="4" creationId="{FEE29B92-CE9E-88AA-5F57-180BF3D07467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1:31.713" v="60" actId="1076"/>
        <pc:sldMkLst>
          <pc:docMk/>
          <pc:sldMk cId="2456486645" sldId="298"/>
        </pc:sldMkLst>
        <pc:spChg chg="del">
          <ac:chgData name="Luca Paolazzi" userId="07f41aea-63f0-4213-9d75-8ee9b4356fcf" providerId="ADAL" clId="{47FD9DCE-7376-4DC3-8A56-F1BB2B19849C}" dt="2026-05-20T06:01:26.671" v="59" actId="478"/>
          <ac:spMkLst>
            <pc:docMk/>
            <pc:sldMk cId="2456486645" sldId="298"/>
            <ac:spMk id="3" creationId="{C83C17CA-93E5-0C7D-02F8-48AB9217E9BA}"/>
          </ac:spMkLst>
        </pc:spChg>
        <pc:spChg chg="add mod">
          <ac:chgData name="Luca Paolazzi" userId="07f41aea-63f0-4213-9d75-8ee9b4356fcf" providerId="ADAL" clId="{47FD9DCE-7376-4DC3-8A56-F1BB2B19849C}" dt="2026-05-20T06:01:31.713" v="60" actId="1076"/>
          <ac:spMkLst>
            <pc:docMk/>
            <pc:sldMk cId="2456486645" sldId="298"/>
            <ac:spMk id="6" creationId="{5882A313-CAB9-D1B4-F998-F9FEE1F8EBA8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2:36.607" v="68" actId="1076"/>
        <pc:sldMkLst>
          <pc:docMk/>
          <pc:sldMk cId="1092071346" sldId="299"/>
        </pc:sldMkLst>
        <pc:spChg chg="del">
          <ac:chgData name="Luca Paolazzi" userId="07f41aea-63f0-4213-9d75-8ee9b4356fcf" providerId="ADAL" clId="{47FD9DCE-7376-4DC3-8A56-F1BB2B19849C}" dt="2026-05-20T06:02:32.340" v="67" actId="478"/>
          <ac:spMkLst>
            <pc:docMk/>
            <pc:sldMk cId="1092071346" sldId="299"/>
            <ac:spMk id="6" creationId="{A232B1A1-1BBC-18CF-4786-4E0A4B90A687}"/>
          </ac:spMkLst>
        </pc:spChg>
        <pc:spChg chg="add mod">
          <ac:chgData name="Luca Paolazzi" userId="07f41aea-63f0-4213-9d75-8ee9b4356fcf" providerId="ADAL" clId="{47FD9DCE-7376-4DC3-8A56-F1BB2B19849C}" dt="2026-05-20T06:02:36.607" v="68" actId="1076"/>
          <ac:spMkLst>
            <pc:docMk/>
            <pc:sldMk cId="1092071346" sldId="299"/>
            <ac:spMk id="8" creationId="{0A227D73-0B67-80EB-10F9-9318CAA0E5B3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2:20.725" v="66" actId="1076"/>
        <pc:sldMkLst>
          <pc:docMk/>
          <pc:sldMk cId="2345188775" sldId="300"/>
        </pc:sldMkLst>
        <pc:spChg chg="del">
          <ac:chgData name="Luca Paolazzi" userId="07f41aea-63f0-4213-9d75-8ee9b4356fcf" providerId="ADAL" clId="{47FD9DCE-7376-4DC3-8A56-F1BB2B19849C}" dt="2026-05-20T06:02:12.808" v="65" actId="478"/>
          <ac:spMkLst>
            <pc:docMk/>
            <pc:sldMk cId="2345188775" sldId="300"/>
            <ac:spMk id="5" creationId="{8690A781-8929-D0F1-C60F-2DD2ACE6DB53}"/>
          </ac:spMkLst>
        </pc:spChg>
        <pc:spChg chg="add mod">
          <ac:chgData name="Luca Paolazzi" userId="07f41aea-63f0-4213-9d75-8ee9b4356fcf" providerId="ADAL" clId="{47FD9DCE-7376-4DC3-8A56-F1BB2B19849C}" dt="2026-05-20T06:02:20.725" v="66" actId="1076"/>
          <ac:spMkLst>
            <pc:docMk/>
            <pc:sldMk cId="2345188775" sldId="300"/>
            <ac:spMk id="6" creationId="{A9DE1FF6-AD2A-356E-A9EF-2A50C0497588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5:25.161" v="90" actId="1076"/>
        <pc:sldMkLst>
          <pc:docMk/>
          <pc:sldMk cId="2188038677" sldId="301"/>
        </pc:sldMkLst>
        <pc:spChg chg="del mod">
          <ac:chgData name="Luca Paolazzi" userId="07f41aea-63f0-4213-9d75-8ee9b4356fcf" providerId="ADAL" clId="{47FD9DCE-7376-4DC3-8A56-F1BB2B19849C}" dt="2026-05-20T06:05:19.644" v="89" actId="478"/>
          <ac:spMkLst>
            <pc:docMk/>
            <pc:sldMk cId="2188038677" sldId="301"/>
            <ac:spMk id="5" creationId="{B3B5D8D6-892A-E1BD-68B4-30ABEDFAB9EE}"/>
          </ac:spMkLst>
        </pc:spChg>
        <pc:spChg chg="add mod">
          <ac:chgData name="Luca Paolazzi" userId="07f41aea-63f0-4213-9d75-8ee9b4356fcf" providerId="ADAL" clId="{47FD9DCE-7376-4DC3-8A56-F1BB2B19849C}" dt="2026-05-20T06:05:25.161" v="90" actId="1076"/>
          <ac:spMkLst>
            <pc:docMk/>
            <pc:sldMk cId="2188038677" sldId="301"/>
            <ac:spMk id="6" creationId="{E58DF837-307D-834B-506D-379C6BCB6F1A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1:12.830" v="58" actId="1076"/>
        <pc:sldMkLst>
          <pc:docMk/>
          <pc:sldMk cId="2134075182" sldId="303"/>
        </pc:sldMkLst>
        <pc:spChg chg="del">
          <ac:chgData name="Luca Paolazzi" userId="07f41aea-63f0-4213-9d75-8ee9b4356fcf" providerId="ADAL" clId="{47FD9DCE-7376-4DC3-8A56-F1BB2B19849C}" dt="2026-05-20T06:00:50.230" v="54" actId="478"/>
          <ac:spMkLst>
            <pc:docMk/>
            <pc:sldMk cId="2134075182" sldId="303"/>
            <ac:spMk id="2" creationId="{570016E3-A75C-224A-1659-FED7DA7CAF0C}"/>
          </ac:spMkLst>
        </pc:spChg>
        <pc:spChg chg="add mod">
          <ac:chgData name="Luca Paolazzi" userId="07f41aea-63f0-4213-9d75-8ee9b4356fcf" providerId="ADAL" clId="{47FD9DCE-7376-4DC3-8A56-F1BB2B19849C}" dt="2026-05-20T06:01:12.830" v="58" actId="1076"/>
          <ac:spMkLst>
            <pc:docMk/>
            <pc:sldMk cId="2134075182" sldId="303"/>
            <ac:spMk id="5" creationId="{2E145AD6-B39C-D104-4775-F33F8BCBD3A5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2:47.213" v="70" actId="1076"/>
        <pc:sldMkLst>
          <pc:docMk/>
          <pc:sldMk cId="81299956" sldId="304"/>
        </pc:sldMkLst>
        <pc:spChg chg="del">
          <ac:chgData name="Luca Paolazzi" userId="07f41aea-63f0-4213-9d75-8ee9b4356fcf" providerId="ADAL" clId="{47FD9DCE-7376-4DC3-8A56-F1BB2B19849C}" dt="2026-05-20T06:02:43.712" v="69" actId="478"/>
          <ac:spMkLst>
            <pc:docMk/>
            <pc:sldMk cId="81299956" sldId="304"/>
            <ac:spMk id="5" creationId="{9D5F4F96-8871-3F20-1FB8-2D1FC232CC3A}"/>
          </ac:spMkLst>
        </pc:spChg>
        <pc:spChg chg="add mod">
          <ac:chgData name="Luca Paolazzi" userId="07f41aea-63f0-4213-9d75-8ee9b4356fcf" providerId="ADAL" clId="{47FD9DCE-7376-4DC3-8A56-F1BB2B19849C}" dt="2026-05-20T06:02:47.213" v="70" actId="1076"/>
          <ac:spMkLst>
            <pc:docMk/>
            <pc:sldMk cId="81299956" sldId="304"/>
            <ac:spMk id="6" creationId="{32A7EDC2-C2E5-784B-8B1B-F3E859F41ED4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5:58.059" v="95" actId="1076"/>
        <pc:sldMkLst>
          <pc:docMk/>
          <pc:sldMk cId="780475232" sldId="306"/>
        </pc:sldMkLst>
        <pc:spChg chg="del">
          <ac:chgData name="Luca Paolazzi" userId="07f41aea-63f0-4213-9d75-8ee9b4356fcf" providerId="ADAL" clId="{47FD9DCE-7376-4DC3-8A56-F1BB2B19849C}" dt="2026-05-20T06:05:55.223" v="94" actId="478"/>
          <ac:spMkLst>
            <pc:docMk/>
            <pc:sldMk cId="780475232" sldId="306"/>
            <ac:spMk id="3" creationId="{A71CE7CC-2D8E-4002-6571-2ECBAF2AA42D}"/>
          </ac:spMkLst>
        </pc:spChg>
        <pc:spChg chg="add mod">
          <ac:chgData name="Luca Paolazzi" userId="07f41aea-63f0-4213-9d75-8ee9b4356fcf" providerId="ADAL" clId="{47FD9DCE-7376-4DC3-8A56-F1BB2B19849C}" dt="2026-05-20T06:05:58.059" v="95" actId="1076"/>
          <ac:spMkLst>
            <pc:docMk/>
            <pc:sldMk cId="780475232" sldId="306"/>
            <ac:spMk id="8" creationId="{1ACF69E7-C004-A2E7-62C4-8C49B1A7EB98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5:47.904" v="93" actId="1076"/>
        <pc:sldMkLst>
          <pc:docMk/>
          <pc:sldMk cId="3802072367" sldId="307"/>
        </pc:sldMkLst>
        <pc:spChg chg="del">
          <ac:chgData name="Luca Paolazzi" userId="07f41aea-63f0-4213-9d75-8ee9b4356fcf" providerId="ADAL" clId="{47FD9DCE-7376-4DC3-8A56-F1BB2B19849C}" dt="2026-05-20T06:05:42.727" v="92" actId="478"/>
          <ac:spMkLst>
            <pc:docMk/>
            <pc:sldMk cId="3802072367" sldId="307"/>
            <ac:spMk id="5" creationId="{6BE0C805-7A3A-7FEA-A4A5-DEDF0158FF61}"/>
          </ac:spMkLst>
        </pc:spChg>
        <pc:spChg chg="add mod">
          <ac:chgData name="Luca Paolazzi" userId="07f41aea-63f0-4213-9d75-8ee9b4356fcf" providerId="ADAL" clId="{47FD9DCE-7376-4DC3-8A56-F1BB2B19849C}" dt="2026-05-20T06:05:47.904" v="93" actId="1076"/>
          <ac:spMkLst>
            <pc:docMk/>
            <pc:sldMk cId="3802072367" sldId="307"/>
            <ac:spMk id="6" creationId="{4A23BB4B-F54E-563B-061B-AA3FBA6FC421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1:05.988" v="57" actId="1076"/>
        <pc:sldMkLst>
          <pc:docMk/>
          <pc:sldMk cId="19585039" sldId="308"/>
        </pc:sldMkLst>
        <pc:spChg chg="del">
          <ac:chgData name="Luca Paolazzi" userId="07f41aea-63f0-4213-9d75-8ee9b4356fcf" providerId="ADAL" clId="{47FD9DCE-7376-4DC3-8A56-F1BB2B19849C}" dt="2026-05-20T06:00:58.477" v="55" actId="478"/>
          <ac:spMkLst>
            <pc:docMk/>
            <pc:sldMk cId="19585039" sldId="308"/>
            <ac:spMk id="5" creationId="{BA3801DE-3A32-8EC4-9CA1-690DEE18E1CC}"/>
          </ac:spMkLst>
        </pc:spChg>
        <pc:spChg chg="mod">
          <ac:chgData name="Luca Paolazzi" userId="07f41aea-63f0-4213-9d75-8ee9b4356fcf" providerId="ADAL" clId="{47FD9DCE-7376-4DC3-8A56-F1BB2B19849C}" dt="2026-05-20T06:01:02.661" v="56" actId="1076"/>
          <ac:spMkLst>
            <pc:docMk/>
            <pc:sldMk cId="19585039" sldId="308"/>
            <ac:spMk id="7" creationId="{81CE5642-8DA2-8F62-9278-E529A2B2CAC6}"/>
          </ac:spMkLst>
        </pc:spChg>
        <pc:spChg chg="add mod">
          <ac:chgData name="Luca Paolazzi" userId="07f41aea-63f0-4213-9d75-8ee9b4356fcf" providerId="ADAL" clId="{47FD9DCE-7376-4DC3-8A56-F1BB2B19849C}" dt="2026-05-20T06:01:05.988" v="57" actId="1076"/>
          <ac:spMkLst>
            <pc:docMk/>
            <pc:sldMk cId="19585039" sldId="308"/>
            <ac:spMk id="9" creationId="{F17B3DAC-BF4D-F861-CDB6-0BDBEE56A8F5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2:58.354" v="72" actId="1076"/>
        <pc:sldMkLst>
          <pc:docMk/>
          <pc:sldMk cId="534766662" sldId="310"/>
        </pc:sldMkLst>
        <pc:spChg chg="del">
          <ac:chgData name="Luca Paolazzi" userId="07f41aea-63f0-4213-9d75-8ee9b4356fcf" providerId="ADAL" clId="{47FD9DCE-7376-4DC3-8A56-F1BB2B19849C}" dt="2026-05-20T06:02:54.786" v="71" actId="478"/>
          <ac:spMkLst>
            <pc:docMk/>
            <pc:sldMk cId="534766662" sldId="310"/>
            <ac:spMk id="7" creationId="{8A96508F-F192-794C-8FA3-6614363BA028}"/>
          </ac:spMkLst>
        </pc:spChg>
        <pc:spChg chg="add mod">
          <ac:chgData name="Luca Paolazzi" userId="07f41aea-63f0-4213-9d75-8ee9b4356fcf" providerId="ADAL" clId="{47FD9DCE-7376-4DC3-8A56-F1BB2B19849C}" dt="2026-05-20T06:02:58.354" v="72" actId="1076"/>
          <ac:spMkLst>
            <pc:docMk/>
            <pc:sldMk cId="534766662" sldId="310"/>
            <ac:spMk id="8" creationId="{8A207799-2B22-D4CD-2D11-1E103A87F893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3:24.735" v="74" actId="1076"/>
        <pc:sldMkLst>
          <pc:docMk/>
          <pc:sldMk cId="1888671940" sldId="312"/>
        </pc:sldMkLst>
        <pc:spChg chg="del">
          <ac:chgData name="Luca Paolazzi" userId="07f41aea-63f0-4213-9d75-8ee9b4356fcf" providerId="ADAL" clId="{47FD9DCE-7376-4DC3-8A56-F1BB2B19849C}" dt="2026-05-20T06:03:21.676" v="73" actId="478"/>
          <ac:spMkLst>
            <pc:docMk/>
            <pc:sldMk cId="1888671940" sldId="312"/>
            <ac:spMk id="6" creationId="{D1070FF6-A243-F577-2DF8-A9776FCB34D4}"/>
          </ac:spMkLst>
        </pc:spChg>
        <pc:spChg chg="add mod">
          <ac:chgData name="Luca Paolazzi" userId="07f41aea-63f0-4213-9d75-8ee9b4356fcf" providerId="ADAL" clId="{47FD9DCE-7376-4DC3-8A56-F1BB2B19849C}" dt="2026-05-20T06:03:24.735" v="74" actId="1076"/>
          <ac:spMkLst>
            <pc:docMk/>
            <pc:sldMk cId="1888671940" sldId="312"/>
            <ac:spMk id="7" creationId="{AE0D7695-45C6-F25C-101A-1699EE87AE07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3:39.130" v="76" actId="1076"/>
        <pc:sldMkLst>
          <pc:docMk/>
          <pc:sldMk cId="1233653118" sldId="314"/>
        </pc:sldMkLst>
        <pc:spChg chg="del">
          <ac:chgData name="Luca Paolazzi" userId="07f41aea-63f0-4213-9d75-8ee9b4356fcf" providerId="ADAL" clId="{47FD9DCE-7376-4DC3-8A56-F1BB2B19849C}" dt="2026-05-20T06:03:35.314" v="75" actId="478"/>
          <ac:spMkLst>
            <pc:docMk/>
            <pc:sldMk cId="1233653118" sldId="314"/>
            <ac:spMk id="3" creationId="{336BC1E1-B762-56FC-0000-EAAF83B03428}"/>
          </ac:spMkLst>
        </pc:spChg>
        <pc:spChg chg="add mod">
          <ac:chgData name="Luca Paolazzi" userId="07f41aea-63f0-4213-9d75-8ee9b4356fcf" providerId="ADAL" clId="{47FD9DCE-7376-4DC3-8A56-F1BB2B19849C}" dt="2026-05-20T06:03:39.130" v="76" actId="1076"/>
          <ac:spMkLst>
            <pc:docMk/>
            <pc:sldMk cId="1233653118" sldId="314"/>
            <ac:spMk id="7" creationId="{F6878F4C-4BEE-70B2-2D42-A7E8A74EF7F3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3:55.963" v="78" actId="1076"/>
        <pc:sldMkLst>
          <pc:docMk/>
          <pc:sldMk cId="952297646" sldId="315"/>
        </pc:sldMkLst>
        <pc:spChg chg="del">
          <ac:chgData name="Luca Paolazzi" userId="07f41aea-63f0-4213-9d75-8ee9b4356fcf" providerId="ADAL" clId="{47FD9DCE-7376-4DC3-8A56-F1BB2B19849C}" dt="2026-05-20T06:03:49.675" v="77" actId="478"/>
          <ac:spMkLst>
            <pc:docMk/>
            <pc:sldMk cId="952297646" sldId="315"/>
            <ac:spMk id="5" creationId="{1D875F56-4878-2009-D8A0-319561976617}"/>
          </ac:spMkLst>
        </pc:spChg>
        <pc:spChg chg="add mod">
          <ac:chgData name="Luca Paolazzi" userId="07f41aea-63f0-4213-9d75-8ee9b4356fcf" providerId="ADAL" clId="{47FD9DCE-7376-4DC3-8A56-F1BB2B19849C}" dt="2026-05-20T06:03:55.963" v="78" actId="1076"/>
          <ac:spMkLst>
            <pc:docMk/>
            <pc:sldMk cId="952297646" sldId="315"/>
            <ac:spMk id="7" creationId="{533E575B-C375-7C61-5673-C741AEB92ACC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4:09.947" v="80" actId="1076"/>
        <pc:sldMkLst>
          <pc:docMk/>
          <pc:sldMk cId="1598466599" sldId="316"/>
        </pc:sldMkLst>
        <pc:spChg chg="del">
          <ac:chgData name="Luca Paolazzi" userId="07f41aea-63f0-4213-9d75-8ee9b4356fcf" providerId="ADAL" clId="{47FD9DCE-7376-4DC3-8A56-F1BB2B19849C}" dt="2026-05-20T06:04:05" v="79" actId="478"/>
          <ac:spMkLst>
            <pc:docMk/>
            <pc:sldMk cId="1598466599" sldId="316"/>
            <ac:spMk id="5" creationId="{5B49FC16-E76F-65C0-C51C-10592679F60D}"/>
          </ac:spMkLst>
        </pc:spChg>
        <pc:spChg chg="add mod">
          <ac:chgData name="Luca Paolazzi" userId="07f41aea-63f0-4213-9d75-8ee9b4356fcf" providerId="ADAL" clId="{47FD9DCE-7376-4DC3-8A56-F1BB2B19849C}" dt="2026-05-20T06:04:09.947" v="80" actId="1076"/>
          <ac:spMkLst>
            <pc:docMk/>
            <pc:sldMk cId="1598466599" sldId="316"/>
            <ac:spMk id="7" creationId="{B1F3E228-0481-9627-6B89-2BB78849B468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4:33.876" v="82" actId="1076"/>
        <pc:sldMkLst>
          <pc:docMk/>
          <pc:sldMk cId="2528536598" sldId="318"/>
        </pc:sldMkLst>
        <pc:spChg chg="del">
          <ac:chgData name="Luca Paolazzi" userId="07f41aea-63f0-4213-9d75-8ee9b4356fcf" providerId="ADAL" clId="{47FD9DCE-7376-4DC3-8A56-F1BB2B19849C}" dt="2026-05-20T06:04:29.928" v="81" actId="478"/>
          <ac:spMkLst>
            <pc:docMk/>
            <pc:sldMk cId="2528536598" sldId="318"/>
            <ac:spMk id="8" creationId="{FC6166E9-3F66-E9D5-CE11-8AD7E4123363}"/>
          </ac:spMkLst>
        </pc:spChg>
        <pc:spChg chg="add mod">
          <ac:chgData name="Luca Paolazzi" userId="07f41aea-63f0-4213-9d75-8ee9b4356fcf" providerId="ADAL" clId="{47FD9DCE-7376-4DC3-8A56-F1BB2B19849C}" dt="2026-05-20T06:04:33.876" v="82" actId="1076"/>
          <ac:spMkLst>
            <pc:docMk/>
            <pc:sldMk cId="2528536598" sldId="318"/>
            <ac:spMk id="10" creationId="{1FE507EF-B6EE-545D-F276-93502C76C2DF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5:00.016" v="86" actId="1076"/>
        <pc:sldMkLst>
          <pc:docMk/>
          <pc:sldMk cId="3775004967" sldId="319"/>
        </pc:sldMkLst>
        <pc:spChg chg="del">
          <ac:chgData name="Luca Paolazzi" userId="07f41aea-63f0-4213-9d75-8ee9b4356fcf" providerId="ADAL" clId="{47FD9DCE-7376-4DC3-8A56-F1BB2B19849C}" dt="2026-05-20T06:04:56.640" v="85" actId="478"/>
          <ac:spMkLst>
            <pc:docMk/>
            <pc:sldMk cId="3775004967" sldId="319"/>
            <ac:spMk id="5" creationId="{C0E640CA-F6AB-2EC1-D0DD-A23B6BE20F47}"/>
          </ac:spMkLst>
        </pc:spChg>
        <pc:spChg chg="add mod">
          <ac:chgData name="Luca Paolazzi" userId="07f41aea-63f0-4213-9d75-8ee9b4356fcf" providerId="ADAL" clId="{47FD9DCE-7376-4DC3-8A56-F1BB2B19849C}" dt="2026-05-20T06:05:00.016" v="86" actId="1076"/>
          <ac:spMkLst>
            <pc:docMk/>
            <pc:sldMk cId="3775004967" sldId="319"/>
            <ac:spMk id="7" creationId="{655C8D11-94B8-466F-1586-A7B32AF2C11C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6:09.895" v="97" actId="1076"/>
        <pc:sldMkLst>
          <pc:docMk/>
          <pc:sldMk cId="493052129" sldId="320"/>
        </pc:sldMkLst>
        <pc:spChg chg="mod">
          <ac:chgData name="Luca Paolazzi" userId="07f41aea-63f0-4213-9d75-8ee9b4356fcf" providerId="ADAL" clId="{47FD9DCE-7376-4DC3-8A56-F1BB2B19849C}" dt="2026-05-20T06:06:06.281" v="96" actId="1076"/>
          <ac:spMkLst>
            <pc:docMk/>
            <pc:sldMk cId="493052129" sldId="320"/>
            <ac:spMk id="2" creationId="{E9CDF103-01F5-D8B3-6740-4F195E899730}"/>
          </ac:spMkLst>
        </pc:spChg>
        <pc:spChg chg="del">
          <ac:chgData name="Luca Paolazzi" userId="07f41aea-63f0-4213-9d75-8ee9b4356fcf" providerId="ADAL" clId="{47FD9DCE-7376-4DC3-8A56-F1BB2B19849C}" dt="2026-05-20T05:56:29.704" v="18" actId="478"/>
          <ac:spMkLst>
            <pc:docMk/>
            <pc:sldMk cId="493052129" sldId="320"/>
            <ac:spMk id="5" creationId="{92C167F7-4A65-4A84-CB76-E745CA8B4007}"/>
          </ac:spMkLst>
        </pc:spChg>
        <pc:spChg chg="add mod">
          <ac:chgData name="Luca Paolazzi" userId="07f41aea-63f0-4213-9d75-8ee9b4356fcf" providerId="ADAL" clId="{47FD9DCE-7376-4DC3-8A56-F1BB2B19849C}" dt="2026-05-20T06:06:09.895" v="97" actId="1076"/>
          <ac:spMkLst>
            <pc:docMk/>
            <pc:sldMk cId="493052129" sldId="320"/>
            <ac:spMk id="7" creationId="{30E2B608-5B15-D271-D1E6-2AE48BC6EBCC}"/>
          </ac:spMkLst>
        </pc:spChg>
      </pc:sldChg>
      <pc:sldChg chg="modSp mod">
        <pc:chgData name="Luca Paolazzi" userId="07f41aea-63f0-4213-9d75-8ee9b4356fcf" providerId="ADAL" clId="{47FD9DCE-7376-4DC3-8A56-F1BB2B19849C}" dt="2026-05-20T05:55:21.157" v="12" actId="6549"/>
        <pc:sldMkLst>
          <pc:docMk/>
          <pc:sldMk cId="2205082847" sldId="321"/>
        </pc:sldMkLst>
        <pc:spChg chg="mod">
          <ac:chgData name="Luca Paolazzi" userId="07f41aea-63f0-4213-9d75-8ee9b4356fcf" providerId="ADAL" clId="{47FD9DCE-7376-4DC3-8A56-F1BB2B19849C}" dt="2026-05-20T05:55:21.157" v="12" actId="6549"/>
          <ac:spMkLst>
            <pc:docMk/>
            <pc:sldMk cId="2205082847" sldId="321"/>
            <ac:spMk id="5" creationId="{2295A51B-74CA-DFE0-9716-C1ADB0FAFFDD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5:56:07.776" v="15" actId="1076"/>
        <pc:sldMkLst>
          <pc:docMk/>
          <pc:sldMk cId="1481599065" sldId="325"/>
        </pc:sldMkLst>
        <pc:spChg chg="del">
          <ac:chgData name="Luca Paolazzi" userId="07f41aea-63f0-4213-9d75-8ee9b4356fcf" providerId="ADAL" clId="{47FD9DCE-7376-4DC3-8A56-F1BB2B19849C}" dt="2026-05-20T05:56:00.801" v="14" actId="478"/>
          <ac:spMkLst>
            <pc:docMk/>
            <pc:sldMk cId="1481599065" sldId="325"/>
            <ac:spMk id="8" creationId="{81D57182-F69D-3C9B-E0DD-6D6ED0C15CDA}"/>
          </ac:spMkLst>
        </pc:spChg>
        <pc:spChg chg="add mod">
          <ac:chgData name="Luca Paolazzi" userId="07f41aea-63f0-4213-9d75-8ee9b4356fcf" providerId="ADAL" clId="{47FD9DCE-7376-4DC3-8A56-F1BB2B19849C}" dt="2026-05-20T05:56:07.776" v="15" actId="1076"/>
          <ac:spMkLst>
            <pc:docMk/>
            <pc:sldMk cId="1481599065" sldId="325"/>
            <ac:spMk id="10" creationId="{8E791807-833A-053D-C1F1-1C5FC812A756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2:04.968" v="64" actId="1076"/>
        <pc:sldMkLst>
          <pc:docMk/>
          <pc:sldMk cId="335866716" sldId="326"/>
        </pc:sldMkLst>
        <pc:spChg chg="del">
          <ac:chgData name="Luca Paolazzi" userId="07f41aea-63f0-4213-9d75-8ee9b4356fcf" providerId="ADAL" clId="{47FD9DCE-7376-4DC3-8A56-F1BB2B19849C}" dt="2026-05-20T06:02:01.454" v="63" actId="478"/>
          <ac:spMkLst>
            <pc:docMk/>
            <pc:sldMk cId="335866716" sldId="326"/>
            <ac:spMk id="3" creationId="{0C8BC281-BA47-F156-83F5-816381F6F21D}"/>
          </ac:spMkLst>
        </pc:spChg>
        <pc:spChg chg="add mod">
          <ac:chgData name="Luca Paolazzi" userId="07f41aea-63f0-4213-9d75-8ee9b4356fcf" providerId="ADAL" clId="{47FD9DCE-7376-4DC3-8A56-F1BB2B19849C}" dt="2026-05-20T06:02:04.968" v="64" actId="1076"/>
          <ac:spMkLst>
            <pc:docMk/>
            <pc:sldMk cId="335866716" sldId="326"/>
            <ac:spMk id="6" creationId="{0AA7993E-B3A5-58E4-3DC4-C7A41FC2872A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1:50.596" v="62" actId="1076"/>
        <pc:sldMkLst>
          <pc:docMk/>
          <pc:sldMk cId="1814452212" sldId="327"/>
        </pc:sldMkLst>
        <pc:spChg chg="del">
          <ac:chgData name="Luca Paolazzi" userId="07f41aea-63f0-4213-9d75-8ee9b4356fcf" providerId="ADAL" clId="{47FD9DCE-7376-4DC3-8A56-F1BB2B19849C}" dt="2026-05-20T06:01:43.881" v="61" actId="478"/>
          <ac:spMkLst>
            <pc:docMk/>
            <pc:sldMk cId="1814452212" sldId="327"/>
            <ac:spMk id="3" creationId="{0958749A-1954-6299-F907-18A600FF2C33}"/>
          </ac:spMkLst>
        </pc:spChg>
        <pc:spChg chg="add mod">
          <ac:chgData name="Luca Paolazzi" userId="07f41aea-63f0-4213-9d75-8ee9b4356fcf" providerId="ADAL" clId="{47FD9DCE-7376-4DC3-8A56-F1BB2B19849C}" dt="2026-05-20T06:01:50.596" v="62" actId="1076"/>
          <ac:spMkLst>
            <pc:docMk/>
            <pc:sldMk cId="1814452212" sldId="327"/>
            <ac:spMk id="5" creationId="{EEF63921-FC4D-0DDC-B200-CB82CE9DECCD}"/>
          </ac:spMkLst>
        </pc:spChg>
      </pc:sldChg>
      <pc:sldChg chg="addSp delSp modSp mod">
        <pc:chgData name="Luca Paolazzi" userId="07f41aea-63f0-4213-9d75-8ee9b4356fcf" providerId="ADAL" clId="{47FD9DCE-7376-4DC3-8A56-F1BB2B19849C}" dt="2026-05-20T06:04:49.195" v="84" actId="1076"/>
        <pc:sldMkLst>
          <pc:docMk/>
          <pc:sldMk cId="926421036" sldId="328"/>
        </pc:sldMkLst>
        <pc:spChg chg="del">
          <ac:chgData name="Luca Paolazzi" userId="07f41aea-63f0-4213-9d75-8ee9b4356fcf" providerId="ADAL" clId="{47FD9DCE-7376-4DC3-8A56-F1BB2B19849C}" dt="2026-05-20T06:04:44.346" v="83" actId="478"/>
          <ac:spMkLst>
            <pc:docMk/>
            <pc:sldMk cId="926421036" sldId="328"/>
            <ac:spMk id="2" creationId="{11401182-A8CB-36D5-D13F-124A10695CA2}"/>
          </ac:spMkLst>
        </pc:spChg>
        <pc:spChg chg="add mod">
          <ac:chgData name="Luca Paolazzi" userId="07f41aea-63f0-4213-9d75-8ee9b4356fcf" providerId="ADAL" clId="{47FD9DCE-7376-4DC3-8A56-F1BB2B19849C}" dt="2026-05-20T06:04:49.195" v="84" actId="1076"/>
          <ac:spMkLst>
            <pc:docMk/>
            <pc:sldMk cId="926421036" sldId="328"/>
            <ac:spMk id="5" creationId="{D201A9D1-1E54-BF62-26B5-05F2135EF2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865B-07AB-B24E-B142-4CFC2FB039E2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19A7F-A05D-2D4C-9477-8F3FFD5223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5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AD6C7-029C-7842-9191-FDD918CA6E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10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9A7F-A05D-2D4C-9477-8F3FFD52232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53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9A7F-A05D-2D4C-9477-8F3FFD52232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84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9A7F-A05D-2D4C-9477-8F3FFD52232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2DBFD-D01B-B039-66A8-D52505B6E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65C586-1F87-6A0A-3049-CB992BC07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1FD78D-1F20-7E12-4671-9097DCB2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DE8A8C-ADD5-6BDD-5E62-18D31763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CCF82C-C32F-A15B-56C6-426D4235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04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43D2-6E52-75AD-247B-9A4E8757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AA878-9EF1-1AE4-2E31-6823AB608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4DB28-08E7-867D-F2C0-33811C9F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E41EAD-07D7-823E-FCA9-4E9B8DF6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2397A-0455-8F11-464C-0852E68A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0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B089A4-E769-6C78-516F-91CAE347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3A610E-3D01-8814-3F33-1815BB4C3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5B5CFE-18BD-761D-8231-B70D00D0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41173-EFA8-C4B3-4CDF-0D25E059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8DC4B-5105-A5DA-3F98-C1E138E6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13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E731B-9B39-95CE-B177-2699F14B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5F8C5A-E3E1-DAB4-432E-E224C3A8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BE1E83-BE0B-E86F-73F4-37C06E35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AC63D-657F-630A-CFE0-1A9EADE3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209BFE-98C7-18EF-6CFB-93161E5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4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5F406-74AA-2CE8-C351-2F8D493A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1BD28B-079F-805D-0990-45314E07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081E8-93D4-0272-EE4A-2294811C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B3E751-161E-BE0B-AC91-892B6C4F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7295B-510E-622D-4B79-09D70CE0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6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37CC7-52D0-DAF4-1B76-DA8A748E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9D298C-F6DA-E9FD-8C72-BFF60EEE0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DCE2BE-5E08-63C5-B591-65867E18C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B53304-0A2A-707A-E6CC-4671C816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C86437-DDA1-6369-EEF1-13AF7CD0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8332F0-4596-3DBF-636C-3CC63E2E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0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C0E8B5-8AF5-3C39-DFDB-B4EB1A95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B2C9B-CA0A-BDD8-A280-54BADF44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8ABA22-E88A-FAD9-E0A7-AF96535E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735258-7D41-C797-8E27-C75DE1A4F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402A9C-1B10-1914-6396-47B3147E7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4B00DE-1FC1-1252-4BD8-4880043E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5A9B24-C008-F18E-1374-0F9E0C2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7F943B-204E-3DF6-BE4C-418098F2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B2F05-E5D3-B568-8AC7-ED101A2C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9A14E2-234B-AC3E-0543-7E75F595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4014BE-B540-C9E8-3916-BF465315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467381-FDE8-4F37-2335-F2BF4398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08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639BA1-E714-440C-71F7-6DF8C437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9D766A-3B43-2030-3941-516E8402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55256A-6648-E662-178A-217547C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4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EEE95-7A10-8979-475B-A4C543AF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3B7F1F-741D-CAB1-5E54-881EC848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0CA67C-8D27-093F-3635-EB894C32D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755336-23C6-123D-7721-97E9573B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68BA7E-3803-C689-0941-26BCB629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D94893-D707-BE78-B961-F5031142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282B4-162B-2689-C358-1293FE4E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050D1C-A84D-4BAA-B336-03A46A5D3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DEECC5-AD78-8ED6-F5CB-13BAF839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ED58FF-9E23-AECD-2DBF-A9E70A6C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ED10C7-18F9-8246-A9AC-8FC30C0B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D1E196-1C8A-4DD5-4637-5D5A8697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2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821838-A9A6-66E7-787F-437DFAF7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1FB3E8-39F4-DDC1-F93B-7205A6B16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68BC25-C99A-8708-8823-2B89AF6A3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D671-4869-5242-90BF-E6391693F1EC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AF7711-1376-580E-2398-424374C87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61927-F865-3239-04D3-C7E51F4B3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B5A9-FF4E-D046-8F21-5E1B858DF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0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172D07-C621-87F6-B9E6-601C9B0C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E29B92-CE9E-88AA-5F57-180BF3D07467}"/>
              </a:ext>
            </a:extLst>
          </p:cNvPr>
          <p:cNvSpPr txBox="1"/>
          <p:nvPr/>
        </p:nvSpPr>
        <p:spPr>
          <a:xfrm>
            <a:off x="256278" y="5062880"/>
            <a:ext cx="5839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L’ATTRATTIVITÀ DELL’ITALIA PER I GIOVANI DEI PAESI AVANZATI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0" i="1" dirty="0">
                <a:solidFill>
                  <a:schemeClr val="accent1">
                    <a:lumMod val="50000"/>
                  </a:schemeClr>
                </a:solidFill>
              </a:rPr>
              <a:t>VALENTINA FERRARIS e LUCA PAOLAZZI - REF</a:t>
            </a:r>
          </a:p>
          <a:p>
            <a:endParaRPr lang="it-IT" sz="800" b="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b="0" i="1" dirty="0">
                <a:solidFill>
                  <a:schemeClr val="accent1">
                    <a:lumMod val="50000"/>
                  </a:schemeClr>
                </a:solidFill>
              </a:rPr>
              <a:t>Trento, 21 maggio 2026</a:t>
            </a:r>
          </a:p>
        </p:txBody>
      </p:sp>
      <p:pic>
        <p:nvPicPr>
          <p:cNvPr id="5" name="Picture 2" descr="CNEL - A.F.eC. - E.T.S.">
            <a:extLst>
              <a:ext uri="{FF2B5EF4-FFF2-40B4-BE49-F238E27FC236}">
                <a16:creationId xmlns:a16="http://schemas.microsoft.com/office/drawing/2014/main" id="{F90642A8-D642-52D2-76CA-85F83E12D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281986" y="3284788"/>
            <a:ext cx="2055664" cy="1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D062687-2B13-E268-5063-5A04B7942786}"/>
              </a:ext>
            </a:extLst>
          </p:cNvPr>
          <p:cNvCxnSpPr>
            <a:cxnSpLocks/>
          </p:cNvCxnSpPr>
          <p:nvPr/>
        </p:nvCxnSpPr>
        <p:spPr>
          <a:xfrm>
            <a:off x="256279" y="5025385"/>
            <a:ext cx="5839721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2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EE40-9289-48E9-488A-5396D020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D57D7A76-F358-ED45-A34C-D9E19F66E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966CF930-ED50-73AF-F0CA-BA84E5B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10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9450414E-0460-E5E7-6B26-2CC5151321AD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07299A5-7867-9A16-0B42-95B121E506FC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PARITÀ DI GENERE VO CERCANDO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AEBB9C-7585-CA13-C1D0-77D875E6F822}"/>
              </a:ext>
            </a:extLst>
          </p:cNvPr>
          <p:cNvSpPr txBox="1"/>
          <p:nvPr/>
        </p:nvSpPr>
        <p:spPr>
          <a:xfrm>
            <a:off x="248974" y="899886"/>
            <a:ext cx="6294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Tra le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emigrate l’istruzione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è molto elevata, soprattutto dal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Mezzogiorno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it-IT" sz="2000" b="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69C206-8803-19EC-73FE-DEDACF36E7D2}"/>
              </a:ext>
            </a:extLst>
          </p:cNvPr>
          <p:cNvSpPr txBox="1"/>
          <p:nvPr/>
        </p:nvSpPr>
        <p:spPr>
          <a:xfrm>
            <a:off x="248973" y="2438300"/>
            <a:ext cx="6216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Per far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valere il proprio valore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, le femmine sono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costrette ad andare via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più dei maschi.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ricerca della parità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di genere costituisce un’importante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spinta all’emigrazione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Dove c’è più parità occupazionale tra laureati e laureate si osserva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minore pulsione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per queste ultime a emigrare.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3B1CB4-BAD4-9AD7-8BE5-5E796A25E868}"/>
              </a:ext>
            </a:extLst>
          </p:cNvPr>
          <p:cNvSpPr txBox="1"/>
          <p:nvPr/>
        </p:nvSpPr>
        <p:spPr>
          <a:xfrm>
            <a:off x="6465022" y="1309614"/>
            <a:ext cx="4995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Più istruite le giovani emigrate</a:t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(% laureati su totale saldo emigrati 18-34 anni, 2011-2024)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E2A7C9-9CBE-AA9F-8980-792AD219D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023" y="2438300"/>
            <a:ext cx="5594596" cy="3611679"/>
          </a:xfrm>
          <a:prstGeom prst="rect">
            <a:avLst/>
          </a:prstGeom>
        </p:spPr>
      </p:pic>
      <p:sp>
        <p:nvSpPr>
          <p:cNvPr id="8" name="Segnaposto numero diapositiva 37">
            <a:extLst>
              <a:ext uri="{FF2B5EF4-FFF2-40B4-BE49-F238E27FC236}">
                <a16:creationId xmlns:a16="http://schemas.microsoft.com/office/drawing/2014/main" id="{8A207799-2B22-D4CD-2D11-1E103A87F893}"/>
              </a:ext>
            </a:extLst>
          </p:cNvPr>
          <p:cNvSpPr txBox="1">
            <a:spLocks/>
          </p:cNvSpPr>
          <p:nvPr/>
        </p:nvSpPr>
        <p:spPr>
          <a:xfrm>
            <a:off x="114300" y="6369009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53476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55EE-C49A-468E-F4C8-ACAE608EF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16324ED8-8E3F-AC8E-BB87-F0D5F2582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79218208-D3F4-9563-4F47-EA117CDC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11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7E401F79-986D-9C2F-C50B-269AFDDB092B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5B84E6D-1860-2E56-AFA4-6441768832A7}"/>
              </a:ext>
            </a:extLst>
          </p:cNvPr>
          <p:cNvSpPr txBox="1"/>
          <p:nvPr/>
        </p:nvSpPr>
        <p:spPr>
          <a:xfrm>
            <a:off x="248975" y="277293"/>
            <a:ext cx="84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32F8B4-6CCF-E719-E0A9-C047755A2F5F}"/>
              </a:ext>
            </a:extLst>
          </p:cNvPr>
          <p:cNvSpPr txBox="1"/>
          <p:nvPr/>
        </p:nvSpPr>
        <p:spPr>
          <a:xfrm>
            <a:off x="147374" y="847865"/>
            <a:ext cx="105464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nuova emigrazione dei giovani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mette a nudo lo strano caso della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bassa istruzione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della popolazione italiana. </a:t>
            </a:r>
          </a:p>
          <a:p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Gli esperti sono divisi in due partiti: il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partito dell’offerta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e il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partito della domanda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. Quasi un guelfi contro ghibellini.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5EC80D-54EF-8CD3-A362-4CF6F9CC7416}"/>
              </a:ext>
            </a:extLst>
          </p:cNvPr>
          <p:cNvSpPr txBox="1"/>
          <p:nvPr/>
        </p:nvSpPr>
        <p:spPr>
          <a:xfrm>
            <a:off x="147374" y="2666505"/>
            <a:ext cx="120039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Il partito dell’offerta sostiene che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l’istruzione in Italia è inadeguata nella quantità e nella qualità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Sottoccupazione e mismatch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 sono i cavalli di battaglia di chi sostiene tale tesi.</a:t>
            </a:r>
          </a:p>
          <a:p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Il partito della domanda afferma che l’istruzione in Italia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non ripaga l’investimento effettuato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. Il suo argomento forte è il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basso premio retributivo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rispetto ai diplomati lungo tutta la carriera lavorativa.</a:t>
            </a:r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AE0D7695-45C6-F25C-101A-1699EE87AE07}"/>
              </a:ext>
            </a:extLst>
          </p:cNvPr>
          <p:cNvSpPr txBox="1">
            <a:spLocks/>
          </p:cNvSpPr>
          <p:nvPr/>
        </p:nvSpPr>
        <p:spPr>
          <a:xfrm>
            <a:off x="104813" y="6311118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88867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DD0BD-90A0-8B41-50C3-10475253A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25F4EFB8-511E-462F-C7D7-F556E5D3E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0AA5DC47-C602-E842-F89B-80303BA3377E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41B510C-FACC-A71B-7173-DA6F5E2092A4}"/>
              </a:ext>
            </a:extLst>
          </p:cNvPr>
          <p:cNvSpPr txBox="1"/>
          <p:nvPr/>
        </p:nvSpPr>
        <p:spPr>
          <a:xfrm>
            <a:off x="248974" y="409006"/>
            <a:ext cx="624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601FB2-4911-81A8-5016-AB06941FDE85}"/>
              </a:ext>
            </a:extLst>
          </p:cNvPr>
          <p:cNvSpPr/>
          <p:nvPr/>
        </p:nvSpPr>
        <p:spPr>
          <a:xfrm>
            <a:off x="1494296" y="2006784"/>
            <a:ext cx="9203408" cy="3346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031C1-DCDE-C12E-500E-ABC8D4AF61F1}"/>
              </a:ext>
            </a:extLst>
          </p:cNvPr>
          <p:cNvSpPr txBox="1"/>
          <p:nvPr/>
        </p:nvSpPr>
        <p:spPr>
          <a:xfrm>
            <a:off x="588107" y="5409706"/>
            <a:ext cx="10540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Quota di emigrati con laurea SUPERIORE a quota di giovani laureati residenti UGUALE abbondanza di offerta quantitativa e qualitativa.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92B4CE-7082-D0A7-FB3F-BFEF2A37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7" y="1685737"/>
            <a:ext cx="10352345" cy="36676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6EDEE7-5DCE-444A-3334-1AAE423EB7B4}"/>
              </a:ext>
            </a:extLst>
          </p:cNvPr>
          <p:cNvSpPr txBox="1"/>
          <p:nvPr/>
        </p:nvSpPr>
        <p:spPr>
          <a:xfrm>
            <a:off x="2524125" y="916295"/>
            <a:ext cx="7686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3000" b="1" dirty="0"/>
              <a:t>Tra gli emigrati doppia quota di laureati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dirty="0"/>
              <a:t>(Italia, % laureati su 18-34enni)</a:t>
            </a:r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F6878F4C-4BEE-70B2-2D42-A7E8A74EF7F3}"/>
              </a:ext>
            </a:extLst>
          </p:cNvPr>
          <p:cNvSpPr txBox="1">
            <a:spLocks/>
          </p:cNvSpPr>
          <p:nvPr/>
        </p:nvSpPr>
        <p:spPr>
          <a:xfrm>
            <a:off x="114300" y="6327794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23365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E25BA-5702-77C5-025F-134BAACF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144E673F-D9E5-5778-B42B-6070F60A8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C087280B-3834-EF89-086D-9D3E13C4ABB5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45DF32-B1B9-66AD-1D3B-DF6F882BA71F}"/>
              </a:ext>
            </a:extLst>
          </p:cNvPr>
          <p:cNvSpPr txBox="1"/>
          <p:nvPr/>
        </p:nvSpPr>
        <p:spPr>
          <a:xfrm>
            <a:off x="151299" y="5278255"/>
            <a:ext cx="10546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Quanto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più alta è la quota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dei giovani laureati tanto più elevata è la quota di laureati tra gli emigrati: allora è 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sistema economico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che non sa valorizzare l’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alto capitale umano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 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Triveneto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conferma.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D500B61E-2F34-150D-5F20-9640B6CD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5935686"/>
            <a:ext cx="2743200" cy="365125"/>
          </a:xfrm>
        </p:spPr>
        <p:txBody>
          <a:bodyPr/>
          <a:lstStyle/>
          <a:p>
            <a:r>
              <a:rPr lang="it-IT" dirty="0">
                <a:latin typeface="Palatino Linotype" panose="02040502050505030304" pitchFamily="18" charset="0"/>
              </a:rPr>
              <a:t> 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E80521C-0752-2627-EA2F-AA314318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95" y="1745700"/>
            <a:ext cx="9215965" cy="334660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1CFE1A6-A0E2-AE7A-D3A9-B17428A09B7B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97C244-F654-9F9B-9CB2-73C937968FD2}"/>
              </a:ext>
            </a:extLst>
          </p:cNvPr>
          <p:cNvSpPr txBox="1"/>
          <p:nvPr/>
        </p:nvSpPr>
        <p:spPr>
          <a:xfrm>
            <a:off x="2466975" y="853333"/>
            <a:ext cx="6774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3200" b="1" dirty="0"/>
              <a:t>Più laureati, più emigrati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1600" dirty="0"/>
              <a:t>(Dati 2023, differenze di quote % in punti percentuali)</a:t>
            </a:r>
            <a:endParaRPr lang="it-IT" sz="1600" b="1" dirty="0"/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533E575B-C375-7C61-5673-C741AEB92ACC}"/>
              </a:ext>
            </a:extLst>
          </p:cNvPr>
          <p:cNvSpPr txBox="1">
            <a:spLocks/>
          </p:cNvSpPr>
          <p:nvPr/>
        </p:nvSpPr>
        <p:spPr>
          <a:xfrm>
            <a:off x="114300" y="6318165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95229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35F6-CE60-E054-7F71-46D0F43C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10DAAA44-6EDA-FC0E-576A-7A8D58ED6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90627E1-D985-159E-1C6E-28DEDD081372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578FBF-1B13-6910-25DD-58BD267D01C8}"/>
              </a:ext>
            </a:extLst>
          </p:cNvPr>
          <p:cNvSpPr txBox="1"/>
          <p:nvPr/>
        </p:nvSpPr>
        <p:spPr>
          <a:xfrm>
            <a:off x="354569" y="5453050"/>
            <a:ext cx="1054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poca domanda di alto capitale umano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del sistema produttivo si traduce in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 immigrati meno istruiti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4A0D7BC2-24EB-940F-0157-67D5E077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14</a:t>
            </a:fld>
            <a:endParaRPr lang="it-IT" dirty="0">
              <a:latin typeface="Palatino Linotype" panose="0204050205050503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8DF405F-9E06-F0D5-A1AD-D996F6A1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9" y="1684330"/>
            <a:ext cx="10092135" cy="36800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23D03B1-4A64-5E4F-F4BD-EBE02C34FF0E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B31D2C-C50C-C0A5-5A0B-C30A8C9BF07E}"/>
              </a:ext>
            </a:extLst>
          </p:cNvPr>
          <p:cNvSpPr txBox="1"/>
          <p:nvPr/>
        </p:nvSpPr>
        <p:spPr>
          <a:xfrm>
            <a:off x="2247900" y="816467"/>
            <a:ext cx="677454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3200" b="1" dirty="0"/>
              <a:t>Laureati chiamano laureati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2000" dirty="0"/>
              <a:t>(Persone 25-64enni con titolo terziario, quote %, 2023)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 sz="3000" b="1" dirty="0"/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B1F3E228-0481-9627-6B89-2BB78849B468}"/>
              </a:ext>
            </a:extLst>
          </p:cNvPr>
          <p:cNvSpPr txBox="1">
            <a:spLocks/>
          </p:cNvSpPr>
          <p:nvPr/>
        </p:nvSpPr>
        <p:spPr>
          <a:xfrm>
            <a:off x="114300" y="6311117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59846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8CD9E-EA2E-8A80-9C8B-566EDD9C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79CDB096-D5E4-DC78-2EF7-72F7122BA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A65C7535-1191-DABD-30A5-49D87121B028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6C0440DE-B5D0-EAC7-8BD7-8345DEF817EC}"/>
              </a:ext>
            </a:extLst>
          </p:cNvPr>
          <p:cNvSpPr/>
          <p:nvPr/>
        </p:nvSpPr>
        <p:spPr>
          <a:xfrm>
            <a:off x="1494296" y="2006784"/>
            <a:ext cx="9203408" cy="3346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0D72C8-4E1F-47E6-8848-7C85B93969E0}"/>
              </a:ext>
            </a:extLst>
          </p:cNvPr>
          <p:cNvSpPr txBox="1"/>
          <p:nvPr/>
        </p:nvSpPr>
        <p:spPr>
          <a:xfrm>
            <a:off x="620448" y="5546452"/>
            <a:ext cx="10622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prova decisiva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è 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basso premio retributivo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per i laureati. Se non sai valorizzare i laureati, li paghi poco. 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B810AF8C-DD39-09EB-5CB8-07780710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15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6E37A95-B6BA-E6B4-D2E1-6B382689CA84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CC1A2B-ADF9-F73B-A278-0F5D10C97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6" y="1973789"/>
            <a:ext cx="9466054" cy="3420692"/>
          </a:xfrm>
          <a:prstGeom prst="rect">
            <a:avLst/>
          </a:prstGeom>
        </p:spPr>
      </p:pic>
      <p:sp>
        <p:nvSpPr>
          <p:cNvPr id="17" name="CasellaDiTesto 1">
            <a:extLst>
              <a:ext uri="{FF2B5EF4-FFF2-40B4-BE49-F238E27FC236}">
                <a16:creationId xmlns:a16="http://schemas.microsoft.com/office/drawing/2014/main" id="{6ADA2B80-3F56-A464-8302-4F345031B1D3}"/>
              </a:ext>
            </a:extLst>
          </p:cNvPr>
          <p:cNvSpPr txBox="1"/>
          <p:nvPr/>
        </p:nvSpPr>
        <p:spPr>
          <a:xfrm>
            <a:off x="2251708" y="1741805"/>
            <a:ext cx="4149092" cy="60815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aseline="0" dirty="0">
                <a:latin typeface="Palatino Linotype" panose="02040502050505030304" pitchFamily="18" charset="0"/>
              </a:rPr>
              <a:t>N</a:t>
            </a:r>
            <a:r>
              <a:rPr lang="it-IT" sz="1800" kern="1200" baseline="0" dirty="0">
                <a:latin typeface="Palatino Linotype" panose="02040502050505030304" pitchFamily="18" charset="0"/>
              </a:rPr>
              <a:t>umeri=delta % tra premio laureati 45-54 anni e premio laureati 25-34 anni</a:t>
            </a:r>
            <a:endParaRPr lang="it-IT" sz="1800" kern="1200" dirty="0">
              <a:latin typeface="Palatino Linotype" panose="0204050205050503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81CFB0-0548-3E4C-3BEB-7A030D0BC362}"/>
              </a:ext>
            </a:extLst>
          </p:cNvPr>
          <p:cNvSpPr txBox="1"/>
          <p:nvPr/>
        </p:nvSpPr>
        <p:spPr>
          <a:xfrm>
            <a:off x="2001148" y="832354"/>
            <a:ext cx="677454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3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</a:rPr>
              <a:t>Dove la laurea paga davvero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</a:rPr>
              <a:t>(Scarto % retribuzioni laureato e diplomato, fasce di età)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 sz="3000" b="1" dirty="0"/>
          </a:p>
        </p:txBody>
      </p:sp>
      <p:sp>
        <p:nvSpPr>
          <p:cNvPr id="10" name="Segnaposto numero diapositiva 37">
            <a:extLst>
              <a:ext uri="{FF2B5EF4-FFF2-40B4-BE49-F238E27FC236}">
                <a16:creationId xmlns:a16="http://schemas.microsoft.com/office/drawing/2014/main" id="{1FE507EF-B6EE-545D-F276-93502C76C2DF}"/>
              </a:ext>
            </a:extLst>
          </p:cNvPr>
          <p:cNvSpPr txBox="1">
            <a:spLocks/>
          </p:cNvSpPr>
          <p:nvPr/>
        </p:nvSpPr>
        <p:spPr>
          <a:xfrm>
            <a:off x="114300" y="6353353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52853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BC47-8F14-126D-6219-06235E05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C0F53CF5-0378-62A3-1118-4515D4371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B7CAC173-3036-ABCD-CA4E-5F03E0F3B988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A692B-3B3F-433F-27EE-117ED72D0567}"/>
              </a:ext>
            </a:extLst>
          </p:cNvPr>
          <p:cNvSpPr txBox="1"/>
          <p:nvPr/>
        </p:nvSpPr>
        <p:spPr>
          <a:xfrm>
            <a:off x="114300" y="1112746"/>
            <a:ext cx="10208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Quello che vale per i laureati vale a maggior ragione per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 ricercatori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, o dottorati. I numeri sono altrettanto impietosi: secondo i dati ERC 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ricercatori stranieri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assegnatari di </a:t>
            </a:r>
            <a:r>
              <a:rPr lang="it-IT" sz="2400" b="0" dirty="0" err="1">
                <a:solidFill>
                  <a:schemeClr val="accent1">
                    <a:lumMod val="50000"/>
                  </a:schemeClr>
                </a:solidFill>
              </a:rPr>
              <a:t>grant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in Italia sono l’11% degli italiani, contro il 72% in Svizzera, il 66% in Austria e il 50% in UK.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Ancora: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557 italiani utilizzano i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</a:rPr>
              <a:t>grant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vinti all’estero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, contro i 75  stranieri che li usano in Italia.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Infine, altrove la stragrande maggioranza dei dottorati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lavorano fuori dall’università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o addirittura dalla ricerca, mentre in Italia i due terzi operano in strutture universitarie o di ricerca. Da noi vengono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formati per la ricerca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, altrove vengono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formati attraverso la ricerca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05ACDA9A-8B25-B273-C6CD-CB29B31E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16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80638BC-550C-1803-CEC9-DB44FF99AE6D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sp>
        <p:nvSpPr>
          <p:cNvPr id="5" name="Segnaposto numero diapositiva 37">
            <a:extLst>
              <a:ext uri="{FF2B5EF4-FFF2-40B4-BE49-F238E27FC236}">
                <a16:creationId xmlns:a16="http://schemas.microsoft.com/office/drawing/2014/main" id="{D201A9D1-1E54-BF62-26B5-05F2135EF229}"/>
              </a:ext>
            </a:extLst>
          </p:cNvPr>
          <p:cNvSpPr txBox="1">
            <a:spLocks/>
          </p:cNvSpPr>
          <p:nvPr/>
        </p:nvSpPr>
        <p:spPr>
          <a:xfrm>
            <a:off x="114300" y="6311117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92642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3C24-DCD8-E858-404E-766F9096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E1C67DF7-31B7-09B3-8351-C48E6BF9D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9D13242F-800A-673E-9B69-D8262661C956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44A273-9E6C-23CF-FD48-EFA6CAFF0AF1}"/>
              </a:ext>
            </a:extLst>
          </p:cNvPr>
          <p:cNvSpPr txBox="1"/>
          <p:nvPr/>
        </p:nvSpPr>
        <p:spPr>
          <a:xfrm>
            <a:off x="208334" y="1599417"/>
            <a:ext cx="1020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È l’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Italia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che deve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mantenere basso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il suo livello di istruzione per rispondere alla domanda delle imprese?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2C5372FD-063E-422C-2CEE-4C0990FD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17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1CACF76-3444-46AF-5BCA-BD404B234AB8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ISTRUZIONE E LAVORO: LA VERA HISTORIA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4A2DF0-9635-6990-7076-8159EC4FB3D0}"/>
              </a:ext>
            </a:extLst>
          </p:cNvPr>
          <p:cNvSpPr txBox="1"/>
          <p:nvPr/>
        </p:nvSpPr>
        <p:spPr>
          <a:xfrm>
            <a:off x="208334" y="2733100"/>
            <a:ext cx="11800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 sono le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imprese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che devono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evolvere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verso produzioni, dimensioni, organizzazioni, competenze che richiedono una popolazione più istruita?</a:t>
            </a:r>
          </a:p>
          <a:p>
            <a:endParaRPr lang="it-IT" sz="2400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 ballo c’è il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maggiore o minore sviluppo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il più basso o il più alto ritmo di crescita della produttività, l’innalzamento o meno del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benessere sociale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civile ed economico. </a:t>
            </a:r>
          </a:p>
          <a:p>
            <a:endParaRPr lang="it-IT" sz="2400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 sono le imprese a dover fare un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up-</a:t>
            </a:r>
            <a:r>
              <a:rPr lang="it-IT" sz="2400" b="1" kern="0" spc="1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grading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totale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come possono farlo? </a:t>
            </a:r>
            <a:endParaRPr lang="it-IT" sz="2400" dirty="0"/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655C8D11-94B8-466F-1586-A7B32AF2C11C}"/>
              </a:ext>
            </a:extLst>
          </p:cNvPr>
          <p:cNvSpPr txBox="1">
            <a:spLocks/>
          </p:cNvSpPr>
          <p:nvPr/>
        </p:nvSpPr>
        <p:spPr>
          <a:xfrm>
            <a:off x="104813" y="6337858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377500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2736-AF6E-807F-ECCA-D5CD5AFA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A5DFE684-9E33-B462-2199-97EE03AD8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AEBDDFAB-A4B3-94C1-638D-1AAD7169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18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BA8FF74F-CA13-23BC-9C64-44D52EDFA124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39E3903-863F-A0D5-EE79-4DAB869060BF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LE PROPOSTE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414910-2A7C-460D-F88F-3EEA89C5D19A}"/>
              </a:ext>
            </a:extLst>
          </p:cNvPr>
          <p:cNvSpPr txBox="1"/>
          <p:nvPr/>
        </p:nvSpPr>
        <p:spPr>
          <a:xfrm>
            <a:off x="361945" y="940283"/>
            <a:ext cx="1087622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b="0" spc="0" dirty="0">
                <a:solidFill>
                  <a:schemeClr val="accent1"/>
                </a:solidFill>
              </a:rPr>
              <a:t>Affrontare i molti ritardi e </a:t>
            </a:r>
            <a:r>
              <a:rPr lang="it-IT" sz="2400" spc="0" dirty="0">
                <a:solidFill>
                  <a:schemeClr val="accent1"/>
                </a:solidFill>
              </a:rPr>
              <a:t>migliorare l’attrattività </a:t>
            </a:r>
            <a:r>
              <a:rPr lang="it-IT" sz="2400" b="0" spc="0" dirty="0">
                <a:solidFill>
                  <a:schemeClr val="accent1"/>
                </a:solidFill>
              </a:rPr>
              <a:t>del Paese permette di generare </a:t>
            </a:r>
            <a:r>
              <a:rPr lang="it-IT" sz="2400" spc="0" dirty="0">
                <a:solidFill>
                  <a:schemeClr val="accent1"/>
                </a:solidFill>
              </a:rPr>
              <a:t>benefici a tutti i cittadini italiani </a:t>
            </a:r>
            <a:r>
              <a:rPr lang="it-IT" sz="2400" b="0" spc="0" dirty="0">
                <a:solidFill>
                  <a:schemeClr val="accent1"/>
                </a:solidFill>
              </a:rPr>
              <a:t>di qualunque età.</a:t>
            </a: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Necessario un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approccio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olistico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: molti i terreni sui quali è necessario intervenire, il recupero solo di un aspetto isolato non permette di colmare il divario.</a:t>
            </a:r>
          </a:p>
          <a:p>
            <a:endParaRPr lang="it-IT" sz="22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Strategia olistica anche dal punto di vista dei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soggetti chiamati ad agire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Governo centrale </a:t>
            </a:r>
          </a:p>
          <a:p>
            <a:pPr>
              <a:lnSpc>
                <a:spcPct val="150000"/>
              </a:lnSpc>
            </a:pP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Amministrazioni locali</a:t>
            </a:r>
          </a:p>
          <a:p>
            <a:pPr>
              <a:lnSpc>
                <a:spcPct val="150000"/>
              </a:lnSpc>
            </a:pP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  <a:highlight>
                  <a:srgbClr val="FF0000"/>
                </a:highlight>
              </a:rPr>
              <a:t>Università</a:t>
            </a:r>
          </a:p>
          <a:p>
            <a:pPr>
              <a:lnSpc>
                <a:spcPct val="150000"/>
              </a:lnSpc>
            </a:pP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  <a:highlight>
                  <a:srgbClr val="FF00FF"/>
                </a:highlight>
              </a:rPr>
              <a:t>Imprese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</a:rPr>
              <a:t>Sindacati</a:t>
            </a: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E58DF837-307D-834B-506D-379C6BCB6F1A}"/>
              </a:ext>
            </a:extLst>
          </p:cNvPr>
          <p:cNvSpPr txBox="1">
            <a:spLocks/>
          </p:cNvSpPr>
          <p:nvPr/>
        </p:nvSpPr>
        <p:spPr>
          <a:xfrm>
            <a:off x="104813" y="6251532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18803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E5B6-A571-5A54-0C65-DD50C4F79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6A666088-F4DF-AE41-9054-65753927E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21203E1A-6FB7-63F6-A277-8F88F20A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19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8DA011F9-BEBD-8615-5018-2B08B28F913B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9576136-B73D-F2D8-33EF-220F07BC3C86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GLI AMBITI IN CUI INTERVENIRE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99733B-CE27-1FA6-04DF-6CB0910E72FB}"/>
              </a:ext>
            </a:extLst>
          </p:cNvPr>
          <p:cNvSpPr txBox="1"/>
          <p:nvPr/>
        </p:nvSpPr>
        <p:spPr>
          <a:xfrm>
            <a:off x="115229" y="1110165"/>
            <a:ext cx="116753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endParaRPr lang="it-IT" sz="21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Qualità della vita</a:t>
            </a:r>
            <a:r>
              <a:rPr lang="it-IT" sz="2100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più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servizi di </a:t>
            </a:r>
            <a:r>
              <a:rPr lang="it-IT" sz="2200" dirty="0" err="1">
                <a:solidFill>
                  <a:schemeClr val="accent1">
                    <a:lumMod val="50000"/>
                  </a:schemeClr>
                </a:solidFill>
              </a:rPr>
              <a:t>child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-care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più tempo pieno 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scuola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calendario scolastico allineato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agli altri Paesi, migliori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trasporti pubblici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minore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burocrazia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21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Innovazione e ricerca</a:t>
            </a:r>
            <a:r>
              <a:rPr lang="it-IT" sz="2100" b="0" dirty="0">
                <a:solidFill>
                  <a:schemeClr val="accent1">
                    <a:lumMod val="50000"/>
                  </a:schemeClr>
                </a:solidFill>
              </a:rPr>
              <a:t>: più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investimenti intangibili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potenziando le reti di innovazione sul territorio, creazione di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consorzi di ricerca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da parte delle università.</a:t>
            </a:r>
          </a:p>
          <a:p>
            <a:endParaRPr lang="it-IT" sz="21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Semplificazione e aiuti al rientro</a:t>
            </a:r>
            <a:r>
              <a:rPr lang="it-IT" sz="2100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agevolazioni fiscali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semplificazione burocratica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riconoscimento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titoli e competenze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acquisti all’estero, ricongiungimento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 contributi previdenziali</a:t>
            </a:r>
          </a:p>
          <a:p>
            <a:endParaRPr lang="it-IT" sz="21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Costo delle abitazioni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migliorare 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mercato degli affitti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eliminando le forme di imposizione distorsive o addirittura limitando gli affitti brevi (come in Spagna).</a:t>
            </a:r>
          </a:p>
          <a:p>
            <a:r>
              <a:rPr lang="it-IT" sz="21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4A23BB4B-F54E-563B-061B-AA3FBA6FC421}"/>
              </a:ext>
            </a:extLst>
          </p:cNvPr>
          <p:cNvSpPr txBox="1">
            <a:spLocks/>
          </p:cNvSpPr>
          <p:nvPr/>
        </p:nvSpPr>
        <p:spPr>
          <a:xfrm>
            <a:off x="104813" y="6186447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38020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5A73-EE13-B177-39CA-8EBF717A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5163DA01-3AE0-4A69-BD8E-E9E523F4F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5C3CAD85-04BB-46E2-A9B5-0CC247D5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2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31B4D73-D56B-3A15-B3F3-DBC4A6351C28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14CD0F0-C6AA-1D78-C1E3-B256E8E11A95}"/>
              </a:ext>
            </a:extLst>
          </p:cNvPr>
          <p:cNvSpPr txBox="1"/>
          <p:nvPr/>
        </p:nvSpPr>
        <p:spPr>
          <a:xfrm>
            <a:off x="-1" y="306428"/>
            <a:ext cx="841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L’ATTRATTIVITÀ DELL’ITALIA PER I GIOVANI DEI PAESI AVANZATI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A91F18-C162-B171-4943-D0BEF613CB39}"/>
              </a:ext>
            </a:extLst>
          </p:cNvPr>
          <p:cNvSpPr txBox="1"/>
          <p:nvPr/>
        </p:nvSpPr>
        <p:spPr>
          <a:xfrm>
            <a:off x="248974" y="1440872"/>
            <a:ext cx="115715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 TEMI DELLA PRESENTAZIONE</a:t>
            </a: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principali risultati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del Rapporto: i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dati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 e le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analisi originali</a:t>
            </a:r>
          </a:p>
          <a:p>
            <a:pPr marL="285750" indent="-285750">
              <a:buFontTx/>
              <a:buChar char="-"/>
            </a:pPr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Gli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emigrati laureati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scoprono la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vera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del rapporto tra mondo dell’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istruzione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 e mondo del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lavoro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Come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attrarre i giovani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approccio olistico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, attori,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misure</a:t>
            </a:r>
          </a:p>
          <a:p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ruolo cruciale 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delle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imprese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retribuzioni</a:t>
            </a:r>
            <a:r>
              <a:rPr lang="it-IT" sz="2600" b="0" dirty="0">
                <a:solidFill>
                  <a:schemeClr val="accent1">
                    <a:lumMod val="50000"/>
                  </a:schemeClr>
                </a:solidFill>
              </a:rPr>
              <a:t> più alte? Sì, ma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non basta</a:t>
            </a:r>
          </a:p>
          <a:p>
            <a:endParaRPr lang="it-IT" sz="2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numero diapositiva 37">
            <a:extLst>
              <a:ext uri="{FF2B5EF4-FFF2-40B4-BE49-F238E27FC236}">
                <a16:creationId xmlns:a16="http://schemas.microsoft.com/office/drawing/2014/main" id="{2E145AD6-B39C-D104-4775-F33F8BCBD3A5}"/>
              </a:ext>
            </a:extLst>
          </p:cNvPr>
          <p:cNvSpPr txBox="1">
            <a:spLocks/>
          </p:cNvSpPr>
          <p:nvPr/>
        </p:nvSpPr>
        <p:spPr>
          <a:xfrm>
            <a:off x="114300" y="6311117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13407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FD41-71BA-0520-B85A-30554786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1D6D4B47-4EAD-F4BA-9C52-06657C388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77F808E1-E9D4-688E-D362-16EC9C60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20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9B11BE78-649D-8215-A98B-672F5AF6580E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2EA5CA3-1C45-6D3B-FC15-CCC904E0A14B}"/>
              </a:ext>
            </a:extLst>
          </p:cNvPr>
          <p:cNvSpPr txBox="1"/>
          <p:nvPr/>
        </p:nvSpPr>
        <p:spPr>
          <a:xfrm>
            <a:off x="-1" y="306428"/>
            <a:ext cx="979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LE INDAGINI SONO CONCORDI, L’IMPORTANZA DELLA CULTURA DEL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92346B-34A6-9776-4973-A0B9245F4AFC}"/>
              </a:ext>
            </a:extLst>
          </p:cNvPr>
          <p:cNvSpPr txBox="1"/>
          <p:nvPr/>
        </p:nvSpPr>
        <p:spPr>
          <a:xfrm>
            <a:off x="4379259" y="1373763"/>
            <a:ext cx="24697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it-IT" sz="3600" dirty="0"/>
              <a:t>LIBERTÀ SUL LAVORO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88DEFC-00C9-5B7B-EEEC-76156DFF892A}"/>
              </a:ext>
            </a:extLst>
          </p:cNvPr>
          <p:cNvSpPr txBox="1"/>
          <p:nvPr/>
        </p:nvSpPr>
        <p:spPr>
          <a:xfrm>
            <a:off x="482056" y="2104467"/>
            <a:ext cx="30500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MERITOCRAZIA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34410A-DC3A-A95C-1849-C68630344248}"/>
              </a:ext>
            </a:extLst>
          </p:cNvPr>
          <p:cNvSpPr txBox="1"/>
          <p:nvPr/>
        </p:nvSpPr>
        <p:spPr>
          <a:xfrm>
            <a:off x="4741819" y="5116482"/>
            <a:ext cx="33443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it-IT" sz="3600" dirty="0"/>
              <a:t>RESPONSABILITÀ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EF8C12-C2A0-C03A-71AE-630FD1266569}"/>
              </a:ext>
            </a:extLst>
          </p:cNvPr>
          <p:cNvSpPr txBox="1"/>
          <p:nvPr/>
        </p:nvSpPr>
        <p:spPr>
          <a:xfrm>
            <a:off x="7483085" y="2108206"/>
            <a:ext cx="422685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it-IT" sz="3200" dirty="0"/>
              <a:t>POSSIBILITÀ DI PROMOZIONE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453DC9-43BA-6C3B-9B0D-02A2A8A18163}"/>
              </a:ext>
            </a:extLst>
          </p:cNvPr>
          <p:cNvSpPr txBox="1"/>
          <p:nvPr/>
        </p:nvSpPr>
        <p:spPr>
          <a:xfrm>
            <a:off x="1217162" y="4047243"/>
            <a:ext cx="32562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it-IT" sz="3600" dirty="0"/>
              <a:t>ORARI DI LAVORO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AAC43E-C4DA-FC85-A58D-595C787AF7F9}"/>
              </a:ext>
            </a:extLst>
          </p:cNvPr>
          <p:cNvSpPr txBox="1"/>
          <p:nvPr/>
        </p:nvSpPr>
        <p:spPr>
          <a:xfrm>
            <a:off x="5614147" y="3429000"/>
            <a:ext cx="397890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it-IT" sz="3600" dirty="0"/>
              <a:t>CONCILIAZIONE VITA-LAVORO</a:t>
            </a:r>
          </a:p>
        </p:txBody>
      </p:sp>
      <p:sp>
        <p:nvSpPr>
          <p:cNvPr id="8" name="Segnaposto numero diapositiva 37">
            <a:extLst>
              <a:ext uri="{FF2B5EF4-FFF2-40B4-BE49-F238E27FC236}">
                <a16:creationId xmlns:a16="http://schemas.microsoft.com/office/drawing/2014/main" id="{1ACF69E7-C004-A2E7-62C4-8C49B1A7EB98}"/>
              </a:ext>
            </a:extLst>
          </p:cNvPr>
          <p:cNvSpPr txBox="1">
            <a:spLocks/>
          </p:cNvSpPr>
          <p:nvPr/>
        </p:nvSpPr>
        <p:spPr>
          <a:xfrm>
            <a:off x="114300" y="6311118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780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DFF-72F6-977C-3704-D615F590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E0881582-3DAE-F885-41C2-028E20C3B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881B60BC-B766-6E3E-DE6C-A47DD4C261DB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A3C550-CD45-2AF8-91BF-1A1638011BBD}"/>
              </a:ext>
            </a:extLst>
          </p:cNvPr>
          <p:cNvSpPr txBox="1"/>
          <p:nvPr/>
        </p:nvSpPr>
        <p:spPr>
          <a:xfrm>
            <a:off x="208334" y="837416"/>
            <a:ext cx="1011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La retribuzione non è tutto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 E nemmeno la parte più difficile. Perché il resto richiede un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salto qualitativo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5F22BAC5-FD34-3632-1F2D-7092EBFB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21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307E7D-90D5-1DFA-FCE6-B663BEE30A8F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RUOLO CRUCIALE DELLE IMPRESE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CDF103-01F5-D8B3-6740-4F195E899730}"/>
              </a:ext>
            </a:extLst>
          </p:cNvPr>
          <p:cNvSpPr txBox="1"/>
          <p:nvPr/>
        </p:nvSpPr>
        <p:spPr>
          <a:xfrm>
            <a:off x="195607" y="1636251"/>
            <a:ext cx="118007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Sposare la nuova cultura del lavoro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Economia della conoscenza e meritocrazia come punti di riferimento. Non conta dove e quanto lavori ma quello che fai e come lo fai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Qualità della vita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Conciliazione. Spritz. </a:t>
            </a:r>
            <a:r>
              <a:rPr lang="it-IT" sz="3000" i="1" kern="0" spc="1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Labora</a:t>
            </a:r>
            <a:r>
              <a:rPr lang="it-IT" sz="3000" i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et </a:t>
            </a:r>
            <a:r>
              <a:rPr lang="it-IT" sz="3000" i="1" kern="0" spc="1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delecta</a:t>
            </a:r>
            <a:endParaRPr lang="it-IT" sz="3000" i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Team e ascolto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Per un ambiente di lavoro che stimoli e valorizzi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Lingua inglese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In molte realtà si parla addirittura ancora il dialetto…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Ricerca, innovazione e internazionalizzazione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Ingaggiano e stimolano le giovani persone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Luoghi di lavoro belli 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aumentano attrattività e produttività e redditività</a:t>
            </a:r>
          </a:p>
        </p:txBody>
      </p:sp>
      <p:sp>
        <p:nvSpPr>
          <p:cNvPr id="7" name="Segnaposto numero diapositiva 37">
            <a:extLst>
              <a:ext uri="{FF2B5EF4-FFF2-40B4-BE49-F238E27FC236}">
                <a16:creationId xmlns:a16="http://schemas.microsoft.com/office/drawing/2014/main" id="{30E2B608-5B15-D271-D1E6-2AE48BC6EBCC}"/>
              </a:ext>
            </a:extLst>
          </p:cNvPr>
          <p:cNvSpPr txBox="1">
            <a:spLocks/>
          </p:cNvSpPr>
          <p:nvPr/>
        </p:nvSpPr>
        <p:spPr>
          <a:xfrm>
            <a:off x="114300" y="6334417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49305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39FCC-1362-FEA2-CB64-F061833A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892FE1A4-355C-476F-E62A-633F3C21E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32CCD7F1-8C40-ABA4-0D21-6A6C5805BC30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E5648C-D069-46A1-389E-196B19611607}"/>
              </a:ext>
            </a:extLst>
          </p:cNvPr>
          <p:cNvSpPr txBox="1"/>
          <p:nvPr/>
        </p:nvSpPr>
        <p:spPr>
          <a:xfrm>
            <a:off x="208334" y="999322"/>
            <a:ext cx="1011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Il salto qualitativo genera valore e il valore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fa salire la retribuzione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in un movimento sincrono e congiunto.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2CF62204-7FCD-A7C6-3575-6688CA54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22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A81A2C-A5E0-2757-A96A-3156C349306A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RUOLO CRUCIALE DELLE IMPRESE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6CD998-6B44-CD98-8342-84DEFCBA3EE1}"/>
              </a:ext>
            </a:extLst>
          </p:cNvPr>
          <p:cNvSpPr txBox="1"/>
          <p:nvPr/>
        </p:nvSpPr>
        <p:spPr>
          <a:xfrm>
            <a:off x="195607" y="1949917"/>
            <a:ext cx="11800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Rovesciare il paradigma 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che sia la </a:t>
            </a: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produttività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a guidare i salari, mentre la relazione è in entrambe le direzioni. </a:t>
            </a: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Più alti salari spingono l’innovazione 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 la produttività. Quando Cipolla lega la prosperità all’export parla di «sempre inventare cose nuove che piacciono», non di bassi salari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Stage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? No, grazie!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kern="0" spc="1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Crescere dimensionalmente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Avere l’</a:t>
            </a:r>
            <a:r>
              <a:rPr lang="it-IT" sz="22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ossessione della crescita</a:t>
            </a:r>
            <a:r>
              <a:rPr lang="it-IT" sz="22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non del controllo, né proprietario né gestionale</a:t>
            </a:r>
          </a:p>
        </p:txBody>
      </p:sp>
      <p:sp>
        <p:nvSpPr>
          <p:cNvPr id="5" name="Segnaposto numero diapositiva 37">
            <a:extLst>
              <a:ext uri="{FF2B5EF4-FFF2-40B4-BE49-F238E27FC236}">
                <a16:creationId xmlns:a16="http://schemas.microsoft.com/office/drawing/2014/main" id="{2295A51B-74CA-DFE0-9716-C1ADB0FAFFDD}"/>
              </a:ext>
            </a:extLst>
          </p:cNvPr>
          <p:cNvSpPr txBox="1">
            <a:spLocks/>
          </p:cNvSpPr>
          <p:nvPr/>
        </p:nvSpPr>
        <p:spPr>
          <a:xfrm>
            <a:off x="114300" y="6318165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20508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B205-F09D-EB2E-8514-424B595F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28360D97-01AE-1121-4AA9-1C2D51898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2146F1ED-CDF2-7799-8DA5-51DEDA459B4F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DB9656-CB8C-F968-C408-5BA2648CA4CD}"/>
              </a:ext>
            </a:extLst>
          </p:cNvPr>
          <p:cNvSpPr txBox="1"/>
          <p:nvPr/>
        </p:nvSpPr>
        <p:spPr>
          <a:xfrm>
            <a:off x="208334" y="927115"/>
            <a:ext cx="1011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Come fare concretamente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E50ECB52-5FCB-BFB8-4395-EC49DD8A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23</a:t>
            </a:fld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2AE46A-533B-F74D-0BD1-47F193A838E5}"/>
              </a:ext>
            </a:extLst>
          </p:cNvPr>
          <p:cNvSpPr txBox="1"/>
          <p:nvPr/>
        </p:nvSpPr>
        <p:spPr>
          <a:xfrm>
            <a:off x="316469" y="357272"/>
            <a:ext cx="54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RUOLO CRUCIALE DELLE IMPRESE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B08CEF-C04B-8DAC-2DC6-44C357356D6F}"/>
              </a:ext>
            </a:extLst>
          </p:cNvPr>
          <p:cNvSpPr txBox="1"/>
          <p:nvPr/>
        </p:nvSpPr>
        <p:spPr>
          <a:xfrm>
            <a:off x="208334" y="1674920"/>
            <a:ext cx="526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Emulare e copiare le buone pratiche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degli altri, in Italia e fuori. </a:t>
            </a:r>
          </a:p>
        </p:txBody>
      </p:sp>
      <p:pic>
        <p:nvPicPr>
          <p:cNvPr id="5" name="Immagine 4" descr="Immagine che contiene rosa, Dente, labbro&#10;&#10;Il contenuto generato dall'IA potrebbe non essere corretto.">
            <a:extLst>
              <a:ext uri="{FF2B5EF4-FFF2-40B4-BE49-F238E27FC236}">
                <a16:creationId xmlns:a16="http://schemas.microsoft.com/office/drawing/2014/main" id="{9746EAAA-6B11-E488-43FE-D4C5B5922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1327149"/>
            <a:ext cx="5491011" cy="54910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B32312-A33D-99D7-D47F-6E3846C6E698}"/>
              </a:ext>
            </a:extLst>
          </p:cNvPr>
          <p:cNvSpPr txBox="1"/>
          <p:nvPr/>
        </p:nvSpPr>
        <p:spPr>
          <a:xfrm>
            <a:off x="180403" y="2800361"/>
            <a:ext cx="5085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Diamo ai giovani la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libertà di volare 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con le ali dei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sogni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delle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passioni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della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visione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dell’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apertura 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mentale, dell’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energia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della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voglia 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di sperimentare e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mettersi in gioco</a:t>
            </a:r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400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it-IT" sz="2400" b="1" dirty="0"/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2400" b="1" kern="0" spc="1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Grazie e buon lavoro!</a:t>
            </a:r>
          </a:p>
          <a:p>
            <a:endParaRPr lang="it-IT" dirty="0"/>
          </a:p>
        </p:txBody>
      </p:sp>
      <p:sp>
        <p:nvSpPr>
          <p:cNvPr id="10" name="Segnaposto numero diapositiva 37">
            <a:extLst>
              <a:ext uri="{FF2B5EF4-FFF2-40B4-BE49-F238E27FC236}">
                <a16:creationId xmlns:a16="http://schemas.microsoft.com/office/drawing/2014/main" id="{8E791807-833A-053D-C1F1-1C5FC812A756}"/>
              </a:ext>
            </a:extLst>
          </p:cNvPr>
          <p:cNvSpPr txBox="1">
            <a:spLocks/>
          </p:cNvSpPr>
          <p:nvPr/>
        </p:nvSpPr>
        <p:spPr>
          <a:xfrm>
            <a:off x="114300" y="6335736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48159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86D8-57B7-0FF0-02C8-0FE64FFB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9E1082C8-81E6-DD01-6618-32944C33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F9D02E47-A071-5322-A51E-62B7BBDD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3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0207E629-928D-450C-CF0B-1D4D9DEC1277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7374241-7DE4-0E91-3D49-2D8E701BC37C}"/>
              </a:ext>
            </a:extLst>
          </p:cNvPr>
          <p:cNvSpPr txBox="1"/>
          <p:nvPr/>
        </p:nvSpPr>
        <p:spPr>
          <a:xfrm>
            <a:off x="248975" y="277293"/>
            <a:ext cx="68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IN ACCELERAZIONE LA FUORIUSCITA DEI GIOVANI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6ED85CE-5B0D-1301-2FFA-CF020968B784}"/>
              </a:ext>
            </a:extLst>
          </p:cNvPr>
          <p:cNvSpPr/>
          <p:nvPr/>
        </p:nvSpPr>
        <p:spPr>
          <a:xfrm>
            <a:off x="1764009" y="1180935"/>
            <a:ext cx="7942730" cy="8067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L’EMIGRAZIONE DEI GIOVANI ITALIANI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6F48E7E-9099-4534-5E2F-B9C638EF8A41}"/>
              </a:ext>
            </a:extLst>
          </p:cNvPr>
          <p:cNvSpPr/>
          <p:nvPr/>
        </p:nvSpPr>
        <p:spPr>
          <a:xfrm>
            <a:off x="1057835" y="2196398"/>
            <a:ext cx="5056094" cy="20528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/>
              <a:t>630mila</a:t>
            </a:r>
          </a:p>
          <a:p>
            <a:pPr algn="ctr"/>
            <a:r>
              <a:rPr lang="it-IT" sz="3600" dirty="0"/>
              <a:t>I giovani italiani emigrati nel 2011-2024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1CE5642-8DA2-8F62-9278-E529A2B2CAC6}"/>
              </a:ext>
            </a:extLst>
          </p:cNvPr>
          <p:cNvSpPr/>
          <p:nvPr/>
        </p:nvSpPr>
        <p:spPr>
          <a:xfrm>
            <a:off x="1057835" y="4299576"/>
            <a:ext cx="5056094" cy="18736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/>
              <a:t>78mila</a:t>
            </a:r>
          </a:p>
          <a:p>
            <a:pPr algn="ctr"/>
            <a:r>
              <a:rPr lang="it-IT" sz="4000" dirty="0"/>
              <a:t>Emigrati nel solo 2024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1CAFFBF1-CDAE-EEF0-8330-8B74300E3AFE}"/>
              </a:ext>
            </a:extLst>
          </p:cNvPr>
          <p:cNvSpPr/>
          <p:nvPr/>
        </p:nvSpPr>
        <p:spPr>
          <a:xfrm rot="1471636">
            <a:off x="4837064" y="4432749"/>
            <a:ext cx="466165" cy="771559"/>
          </a:xfrm>
          <a:prstGeom prst="upArrow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8C753CE-FAEE-299B-414F-F7249DC9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53" y="1987712"/>
            <a:ext cx="4463033" cy="4605841"/>
          </a:xfrm>
          <a:prstGeom prst="rect">
            <a:avLst/>
          </a:prstGeom>
        </p:spPr>
      </p:pic>
      <p:sp>
        <p:nvSpPr>
          <p:cNvPr id="9" name="Segnaposto numero diapositiva 37">
            <a:extLst>
              <a:ext uri="{FF2B5EF4-FFF2-40B4-BE49-F238E27FC236}">
                <a16:creationId xmlns:a16="http://schemas.microsoft.com/office/drawing/2014/main" id="{F17B3DAC-BF4D-F861-CDB6-0BDBEE56A8F5}"/>
              </a:ext>
            </a:extLst>
          </p:cNvPr>
          <p:cNvSpPr txBox="1">
            <a:spLocks/>
          </p:cNvSpPr>
          <p:nvPr/>
        </p:nvSpPr>
        <p:spPr>
          <a:xfrm>
            <a:off x="104813" y="6311118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958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60F26-DB3A-9B39-6F5A-B8CD3E37D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ACAB40E-4E4F-6C66-730C-BAD4234C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43" y="819752"/>
            <a:ext cx="4722174" cy="5806038"/>
          </a:xfrm>
          <a:prstGeom prst="rect">
            <a:avLst/>
          </a:prstGeom>
        </p:spPr>
      </p:pic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E5878467-1B19-EC73-EC54-0E06FA6DF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F5B87B84-432E-4E11-6D62-C2C78CD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4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0A71E62-E93D-38A0-8DC7-F9C2C1FE6C07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6029C32-B9CF-5AAA-7A48-811692A1180B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SI ACCENTUA LA SCARSITÀ DI GIOVANI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931D4E-DB61-7BC4-56AF-327F9B8B7632}"/>
              </a:ext>
            </a:extLst>
          </p:cNvPr>
          <p:cNvSpPr txBox="1"/>
          <p:nvPr/>
        </p:nvSpPr>
        <p:spPr>
          <a:xfrm>
            <a:off x="0" y="844005"/>
            <a:ext cx="590774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In 14 anni è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andato via un ventesimo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dei giovani (al netto degli ingressi).</a:t>
            </a:r>
          </a:p>
          <a:p>
            <a:r>
              <a:rPr lang="it-IT" sz="1600" b="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Gli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emigrati 2024 sono pari al 24% delle nascite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e aggravano la denatalità, con effetti a cascata anche sulle generazioni future.</a:t>
            </a:r>
          </a:p>
          <a:p>
            <a:r>
              <a:rPr lang="it-IT" sz="1600" b="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La correzione dei flussi in base alla nascita e non alla residenza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aumenta l’entità del deflusso dalle regioni meridionali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, accentuando gli effetti dello spopolamento.</a:t>
            </a:r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b="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totale dei giovani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raggiunge il picco nel 1994 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15,2 milioni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e poi cade 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10,4 milioni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nel 2024 (-32%). Senza immigrati sarebbe sceso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a 8,5 milioni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(-44%, corretto per le cittadinanze acquisite). Entro il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2040 -1,8 mio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B2928A-6A9A-7237-E736-00C127A09FF2}"/>
              </a:ext>
            </a:extLst>
          </p:cNvPr>
          <p:cNvSpPr txBox="1"/>
          <p:nvPr/>
        </p:nvSpPr>
        <p:spPr>
          <a:xfrm>
            <a:off x="5907741" y="5979459"/>
            <a:ext cx="454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Saldo migratorio 2011-24 in % popolazione 2024 (18-34 anni)</a:t>
            </a:r>
          </a:p>
        </p:txBody>
      </p:sp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5882A313-CAB9-D1B4-F998-F9FEE1F8EBA8}"/>
              </a:ext>
            </a:extLst>
          </p:cNvPr>
          <p:cNvSpPr txBox="1">
            <a:spLocks/>
          </p:cNvSpPr>
          <p:nvPr/>
        </p:nvSpPr>
        <p:spPr>
          <a:xfrm>
            <a:off x="93352" y="6383880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45648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D912-3B46-8624-59FB-93A975B5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6BC44B00-3D28-438B-22FE-D565CB5A8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C24838A4-2943-6DEA-F6AE-43440FB2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5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418EACC7-D49F-2DA4-884E-D710262D0F75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C8CBE91-091E-3991-C239-346A37186442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LA VERA QUESTIONE È LA BASSA ATTRATTIVITÀ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E8B3DC-F60A-CAF3-90D2-79273C0B50E2}"/>
              </a:ext>
            </a:extLst>
          </p:cNvPr>
          <p:cNvSpPr txBox="1"/>
          <p:nvPr/>
        </p:nvSpPr>
        <p:spPr>
          <a:xfrm>
            <a:off x="141189" y="1075769"/>
            <a:ext cx="3640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Per ogni giovane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cittadino dei Paesi avanzati che si trasferisce in Italia se ne vanno in quegli stessi Paesi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9 giovani italiani </a:t>
            </a:r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(ISFM).</a:t>
            </a:r>
          </a:p>
          <a:p>
            <a:endParaRPr lang="it-IT" sz="2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L’ISFM varia moltissimo tra regioni e anche città italiane.</a:t>
            </a:r>
          </a:p>
          <a:p>
            <a:endParaRPr lang="it-IT" sz="2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L’ISFM calcolato sui dati EUROSTAT sale a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14,5 per l’Italia, è 0,3 in Svizzera, 1 Germania e Spagna.</a:t>
            </a:r>
          </a:p>
          <a:p>
            <a:endParaRPr lang="it-IT" sz="2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0C3B8B-AEB1-D5AD-D7B1-BB10EC0CE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889" y="809303"/>
            <a:ext cx="7714786" cy="5561107"/>
          </a:xfrm>
          <a:prstGeom prst="rect">
            <a:avLst/>
          </a:prstGeom>
        </p:spPr>
      </p:pic>
      <p:sp>
        <p:nvSpPr>
          <p:cNvPr id="5" name="Segnaposto numero diapositiva 37">
            <a:extLst>
              <a:ext uri="{FF2B5EF4-FFF2-40B4-BE49-F238E27FC236}">
                <a16:creationId xmlns:a16="http://schemas.microsoft.com/office/drawing/2014/main" id="{EEF63921-FC4D-0DDC-B200-CB82CE9DECCD}"/>
              </a:ext>
            </a:extLst>
          </p:cNvPr>
          <p:cNvSpPr txBox="1">
            <a:spLocks/>
          </p:cNvSpPr>
          <p:nvPr/>
        </p:nvSpPr>
        <p:spPr>
          <a:xfrm>
            <a:off x="104813" y="6369009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81445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4E64C-0E4B-494C-E9EA-BA542DFB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134D81C9-FC6B-E218-E544-E00A6D1A3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78D8AA78-D583-B7F3-A7AC-02077215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6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37D407B0-DE5A-4E57-05BF-EB6AEF10EE5A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D2B69B4-9E79-E009-8DBE-EE438A915588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COSTO DELL’EMIGRAZIONE, UNA STIMA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341E92-9FD4-5B17-B2C8-DBD2C3DF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42" y="876881"/>
            <a:ext cx="8048065" cy="53653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25DD5A-CEBA-4FB6-5011-704AFD46097F}"/>
              </a:ext>
            </a:extLst>
          </p:cNvPr>
          <p:cNvSpPr txBox="1"/>
          <p:nvPr/>
        </p:nvSpPr>
        <p:spPr>
          <a:xfrm>
            <a:off x="7055224" y="4163438"/>
            <a:ext cx="2263874" cy="646331"/>
          </a:xfrm>
          <a:prstGeom prst="rect">
            <a:avLst/>
          </a:prstGeom>
          <a:solidFill>
            <a:srgbClr val="BDE5ED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Circa 383 mila € a persona</a:t>
            </a:r>
          </a:p>
        </p:txBody>
      </p:sp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0AA7993E-B3A5-58E4-3DC4-C7A41FC2872A}"/>
              </a:ext>
            </a:extLst>
          </p:cNvPr>
          <p:cNvSpPr txBox="1">
            <a:spLocks/>
          </p:cNvSpPr>
          <p:nvPr/>
        </p:nvSpPr>
        <p:spPr>
          <a:xfrm>
            <a:off x="104813" y="6371651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33586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2A3A1-22D7-8D5A-1C18-DFBA63BE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6E321223-F7FC-8395-3FCF-32A7DD7F3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DCE2E2C4-CF77-091A-22F7-11755629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7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32528CA9-AFAA-CC21-F8FF-700A69781201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3D5419D-0F5D-AF97-B92D-DAE4CFEC3CCD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LA QUESTIONE DEL TALENTO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130C54-52C7-90DE-8281-1ABC3F3A1D6F}"/>
              </a:ext>
            </a:extLst>
          </p:cNvPr>
          <p:cNvSpPr txBox="1"/>
          <p:nvPr/>
        </p:nvSpPr>
        <p:spPr>
          <a:xfrm>
            <a:off x="-74914" y="838813"/>
            <a:ext cx="108762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Spesso si parla di «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talenti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», o di «cervelli», limitandosi al livello di istruzione. In realtà si tratta di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persone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28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Focalizzarsi solo sul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grado di istruzione 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dà un quadro incompleto e limitato.</a:t>
            </a:r>
          </a:p>
          <a:p>
            <a:endParaRPr lang="it-IT" sz="28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Due terzi 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degli emigrati nel 2011-24 hanno un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titolo di studio medio-basso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: valgono meno?</a:t>
            </a:r>
          </a:p>
          <a:p>
            <a:endParaRPr lang="it-IT" sz="28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Hanno «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talento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»: spirito di intraprendenza, coraggio, bagaglio valoriale.</a:t>
            </a:r>
          </a:p>
          <a:p>
            <a:r>
              <a:rPr lang="it-IT" sz="2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Sono chiaro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sintomo delle mancanze </a:t>
            </a:r>
            <a:r>
              <a:rPr lang="it-IT" sz="2800" b="0" dirty="0">
                <a:solidFill>
                  <a:schemeClr val="accent1">
                    <a:lumMod val="50000"/>
                  </a:schemeClr>
                </a:solidFill>
              </a:rPr>
              <a:t>del nostro sistema Paese.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A9DE1FF6-AD2A-356E-A9EF-2A50C0497588}"/>
              </a:ext>
            </a:extLst>
          </p:cNvPr>
          <p:cNvSpPr txBox="1">
            <a:spLocks/>
          </p:cNvSpPr>
          <p:nvPr/>
        </p:nvSpPr>
        <p:spPr>
          <a:xfrm>
            <a:off x="104813" y="6311118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234518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459A0-5519-5B95-4DA0-CD5C4260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5751D77-4FF6-50B0-422E-3E880E2B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95" y="2532428"/>
            <a:ext cx="5130155" cy="37900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A74310-57D4-22AB-8F7B-22D48BFF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97" y="2577099"/>
            <a:ext cx="4914911" cy="4055007"/>
          </a:xfrm>
          <a:prstGeom prst="rect">
            <a:avLst/>
          </a:prstGeom>
        </p:spPr>
      </p:pic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D025A3D9-92F2-0600-81CA-7C87D202C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D90C97A2-0495-6BC6-B70D-28C2099C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8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E0BEC721-A33E-8584-2942-FDB83ADB4C92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715D7C-F107-2F70-BE85-629B51C3E4F5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SEMPRE PIU’ I LAUREATI TRA CHI DECIDE DI EMIGRARE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4F72CF-4ABA-A593-44EC-1161A58FE9DB}"/>
              </a:ext>
            </a:extLst>
          </p:cNvPr>
          <p:cNvSpPr txBox="1"/>
          <p:nvPr/>
        </p:nvSpPr>
        <p:spPr>
          <a:xfrm>
            <a:off x="204150" y="992359"/>
            <a:ext cx="107553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Più di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4 giovani emigrati su 10 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nell’ultimo triennio sono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laureati</a:t>
            </a:r>
            <a:r>
              <a:rPr lang="it-IT" sz="2400" b="0" dirty="0">
                <a:solidFill>
                  <a:schemeClr val="accent1">
                    <a:lumMod val="50000"/>
                  </a:schemeClr>
                </a:solidFill>
              </a:rPr>
              <a:t>.  Persone sempre più qualificate, formate in Italia, scelgono di vivere e lavorare altrove.</a:t>
            </a:r>
          </a:p>
          <a:p>
            <a:endParaRPr lang="it-IT" sz="24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7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7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1565A8-FBC5-0CCB-F950-6F3D5AF4C7C2}"/>
              </a:ext>
            </a:extLst>
          </p:cNvPr>
          <p:cNvSpPr txBox="1"/>
          <p:nvPr/>
        </p:nvSpPr>
        <p:spPr>
          <a:xfrm>
            <a:off x="5815281" y="1887111"/>
            <a:ext cx="6127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La quota di laureati è molto aumentata 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(% di italiani 18-34enni con titolo alto sul totale dei cancellati*)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AC58E7-5948-26F0-0F55-CD7AB347313C}"/>
              </a:ext>
            </a:extLst>
          </p:cNvPr>
          <p:cNvSpPr txBox="1"/>
          <p:nvPr/>
        </p:nvSpPr>
        <p:spPr>
          <a:xfrm>
            <a:off x="368495" y="1874231"/>
            <a:ext cx="57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Un decimo dei laureati se ne va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(% di 18-34enni laureati emigrati sui neolaureati, 2023)</a:t>
            </a:r>
          </a:p>
        </p:txBody>
      </p:sp>
      <p:sp>
        <p:nvSpPr>
          <p:cNvPr id="8" name="Segnaposto numero diapositiva 37">
            <a:extLst>
              <a:ext uri="{FF2B5EF4-FFF2-40B4-BE49-F238E27FC236}">
                <a16:creationId xmlns:a16="http://schemas.microsoft.com/office/drawing/2014/main" id="{0A227D73-0B67-80EB-10F9-9318CAA0E5B3}"/>
              </a:ext>
            </a:extLst>
          </p:cNvPr>
          <p:cNvSpPr txBox="1">
            <a:spLocks/>
          </p:cNvSpPr>
          <p:nvPr/>
        </p:nvSpPr>
        <p:spPr>
          <a:xfrm>
            <a:off x="104813" y="6369009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0920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A032-4008-2B73-BCC7-0F02E6A4C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EL - A.F.eC. - E.T.S.">
            <a:extLst>
              <a:ext uri="{FF2B5EF4-FFF2-40B4-BE49-F238E27FC236}">
                <a16:creationId xmlns:a16="http://schemas.microsoft.com/office/drawing/2014/main" id="{91DCBEC0-E9EE-D90E-3564-051582F79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0222" r="11223" b="25854"/>
          <a:stretch/>
        </p:blipFill>
        <p:spPr bwMode="auto">
          <a:xfrm>
            <a:off x="10322524" y="174168"/>
            <a:ext cx="1620501" cy="12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FA48C4B6-0197-B818-CE31-997B1AC2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118"/>
            <a:ext cx="2743200" cy="365125"/>
          </a:xfrm>
        </p:spPr>
        <p:txBody>
          <a:bodyPr/>
          <a:lstStyle/>
          <a:p>
            <a:fld id="{50B7627C-CD1C-1245-B003-72C825B03965}" type="slidenum">
              <a:rPr lang="it-IT" smtClean="0">
                <a:latin typeface="Palatino Linotype" panose="02040502050505030304" pitchFamily="18" charset="0"/>
              </a:rPr>
              <a:t>9</a:t>
            </a:fld>
            <a:endParaRPr lang="it-IT" dirty="0">
              <a:latin typeface="Palatino Linotype" panose="02040502050505030304" pitchFamily="18" charset="0"/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7CD5E7FF-2AA4-B8E4-85F7-3FA82CF3BA5B}"/>
              </a:ext>
            </a:extLst>
          </p:cNvPr>
          <p:cNvCxnSpPr>
            <a:cxnSpLocks/>
          </p:cNvCxnSpPr>
          <p:nvPr/>
        </p:nvCxnSpPr>
        <p:spPr>
          <a:xfrm>
            <a:off x="114300" y="808021"/>
            <a:ext cx="1020822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B16DB92-F8FA-881F-AB74-FD6270F19CE6}"/>
              </a:ext>
            </a:extLst>
          </p:cNvPr>
          <p:cNvSpPr txBox="1"/>
          <p:nvPr/>
        </p:nvSpPr>
        <p:spPr>
          <a:xfrm>
            <a:off x="0" y="306428"/>
            <a:ext cx="70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PARITÀ DI GENERE VO CERCANDO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670E15-F9FD-232D-A670-6C124B4D74FB}"/>
              </a:ext>
            </a:extLst>
          </p:cNvPr>
          <p:cNvSpPr txBox="1"/>
          <p:nvPr/>
        </p:nvSpPr>
        <p:spPr>
          <a:xfrm>
            <a:off x="320094" y="830520"/>
            <a:ext cx="10520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kern="0" spc="10">
                <a:solidFill>
                  <a:srgbClr val="1C2024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endParaRPr lang="it-IT" sz="16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Tra gli emigrati, la quota femminile è paritaria (non lo è tra gli occupati in Italia).</a:t>
            </a:r>
          </a:p>
          <a:p>
            <a:r>
              <a:rPr lang="it-IT" sz="16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it-IT" sz="1600" b="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F02CE3-55AE-8077-1A9B-B2361F18FB8D}"/>
              </a:ext>
            </a:extLst>
          </p:cNvPr>
          <p:cNvSpPr txBox="1"/>
          <p:nvPr/>
        </p:nvSpPr>
        <p:spPr>
          <a:xfrm>
            <a:off x="7055224" y="2967335"/>
            <a:ext cx="4813441" cy="149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Disparità di genere nell’occupazione, parità nell’emigrazione</a:t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(% donne 18-34 anni, 2024)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4B93AC-7AEE-59B2-5C00-D3ED7F72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24" y="1906753"/>
            <a:ext cx="6099300" cy="4356740"/>
          </a:xfrm>
          <a:prstGeom prst="rect">
            <a:avLst/>
          </a:prstGeom>
        </p:spPr>
      </p:pic>
      <p:sp>
        <p:nvSpPr>
          <p:cNvPr id="6" name="Segnaposto numero diapositiva 37">
            <a:extLst>
              <a:ext uri="{FF2B5EF4-FFF2-40B4-BE49-F238E27FC236}">
                <a16:creationId xmlns:a16="http://schemas.microsoft.com/office/drawing/2014/main" id="{32A7EDC2-C2E5-784B-8B1B-F3E859F41ED4}"/>
              </a:ext>
            </a:extLst>
          </p:cNvPr>
          <p:cNvSpPr txBox="1">
            <a:spLocks/>
          </p:cNvSpPr>
          <p:nvPr/>
        </p:nvSpPr>
        <p:spPr>
          <a:xfrm>
            <a:off x="104813" y="6364311"/>
            <a:ext cx="599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/>
              <a:t>L’ATTRATTIVITÀ DELL’ITALIA PER I GIOVANI DEI PAESI AVANZATI</a:t>
            </a:r>
          </a:p>
          <a:p>
            <a:pPr algn="l"/>
            <a:r>
              <a:rPr lang="it-IT" i="1" dirty="0"/>
              <a:t>VALENTINA FERRARIS e LUCA PAOLAZZI  (REF)   Trento,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81299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9706</TotalTime>
  <Words>2112</Words>
  <Application>Microsoft Office PowerPoint</Application>
  <PresentationFormat>Widescreen</PresentationFormat>
  <Paragraphs>231</Paragraphs>
  <Slides>23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Palatino Linotype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>Template presentazioni</dc:subject>
  <dc:creator>Alessandra Aureli</dc:creator>
  <cp:keywords/>
  <dc:description>Autore: Alessandra Aureli</dc:description>
  <cp:lastModifiedBy>Luca Paolazzi</cp:lastModifiedBy>
  <cp:revision>18</cp:revision>
  <dcterms:created xsi:type="dcterms:W3CDTF">2023-07-26T13:57:34Z</dcterms:created>
  <dcterms:modified xsi:type="dcterms:W3CDTF">2026-05-20T06:06:17Z</dcterms:modified>
  <cp:category/>
</cp:coreProperties>
</file>